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98" r:id="rId4"/>
    <p:sldId id="299" r:id="rId5"/>
    <p:sldId id="300" r:id="rId6"/>
    <p:sldId id="265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51" y="22669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/>
              <a:t>Rational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1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9150"/>
            <a:ext cx="785964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Write the numbers in order from least to greatest. 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2570" y="1428750"/>
                <a:ext cx="4027000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,  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70" y="1428750"/>
                <a:ext cx="4027000" cy="910570"/>
              </a:xfrm>
              <a:prstGeom prst="rect">
                <a:avLst/>
              </a:prstGeom>
              <a:blipFill rotWithShape="1">
                <a:blip r:embed="rId3"/>
                <a:stretch>
                  <a:fillRect r="-3480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564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Write the numbers in order from least to greatest. 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2570" y="1428750"/>
                <a:ext cx="4027000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,  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,  </m:t>
                      </m:r>
                      <m:f>
                        <m:fPr>
                          <m:ctrlPr>
                            <a:rPr lang="en-US" sz="2800" b="1" i="1"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70" y="1428750"/>
                <a:ext cx="4027000" cy="910570"/>
              </a:xfrm>
              <a:prstGeom prst="rect">
                <a:avLst/>
              </a:prstGeom>
              <a:blipFill rotWithShape="1">
                <a:blip r:embed="rId3"/>
                <a:stretch>
                  <a:fillRect r="-3480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75588" y="2724150"/>
                <a:ext cx="2878417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&lt; 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88" y="2724150"/>
                <a:ext cx="2878417" cy="910570"/>
              </a:xfrm>
              <a:prstGeom prst="rect">
                <a:avLst/>
              </a:prstGeom>
              <a:blipFill rotWithShape="1">
                <a:blip r:embed="rId4"/>
                <a:stretch>
                  <a:fillRect r="-5297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566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Write the numbers in order from least to greatest. 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2570" y="1428750"/>
                <a:ext cx="69241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  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  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𝟏𝟐𝟑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70" y="1428750"/>
                <a:ext cx="692414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84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051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Write the numbers in order from least to greatest. 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2570" y="1428750"/>
                <a:ext cx="69241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  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  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𝟏𝟐𝟑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70" y="1428750"/>
                <a:ext cx="692414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1849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75588" y="2724150"/>
                <a:ext cx="61121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&lt;−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 &lt;  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𝟏𝟐𝟑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&lt;   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88" y="2724150"/>
                <a:ext cx="611212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19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622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Write the numbers in order from least to greatest. 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2570" y="1428750"/>
                <a:ext cx="4294702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 ,  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70" y="1428750"/>
                <a:ext cx="4294702" cy="910570"/>
              </a:xfrm>
              <a:prstGeom prst="rect">
                <a:avLst/>
              </a:prstGeom>
              <a:blipFill rotWithShape="1">
                <a:blip r:embed="rId3"/>
                <a:stretch>
                  <a:fillRect r="-3267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779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Write the numbers in order from least to greatest. 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26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2570" y="1428750"/>
                <a:ext cx="4294702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 ,  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70" y="1428750"/>
                <a:ext cx="4294702" cy="910570"/>
              </a:xfrm>
              <a:prstGeom prst="rect">
                <a:avLst/>
              </a:prstGeom>
              <a:blipFill rotWithShape="1">
                <a:blip r:embed="rId3"/>
                <a:stretch>
                  <a:fillRect r="-3267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75588" y="2724150"/>
                <a:ext cx="3067571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88" y="2724150"/>
                <a:ext cx="3067571" cy="910570"/>
              </a:xfrm>
              <a:prstGeom prst="rect">
                <a:avLst/>
              </a:prstGeom>
              <a:blipFill rotWithShape="1">
                <a:blip r:embed="rId4"/>
                <a:stretch>
                  <a:fillRect r="-4970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5537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Write the numbers in order from least to greatest. 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2570" y="1428750"/>
                <a:ext cx="603767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</a:rPr>
                        <m:t>,   −</m:t>
                      </m:r>
                      <m:r>
                        <a:rPr lang="en-US" sz="2800" b="1" i="1">
                          <a:latin typeface="Cambria Math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𝟏</m:t>
                      </m:r>
                      <m:r>
                        <a:rPr lang="en-US" sz="2800" b="1" i="1">
                          <a:latin typeface="Cambria Math"/>
                        </a:rPr>
                        <m:t>,    −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𝟓𝟎</m:t>
                      </m:r>
                      <m:r>
                        <a:rPr lang="en-US" sz="2800" b="1" i="1">
                          <a:latin typeface="Cambria Math"/>
                        </a:rPr>
                        <m:t>,    </m:t>
                      </m:r>
                      <m:r>
                        <a:rPr lang="en-US" sz="2800" b="1" i="1">
                          <a:latin typeface="Cambria Math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70" y="1428750"/>
                <a:ext cx="6037678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22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943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2: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  <a:ea typeface="MS Mincho"/>
                <a:cs typeface="Times New Roman"/>
              </a:rPr>
              <a:t>Write the numbers in order from least to greatest. 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2570" y="1428750"/>
                <a:ext cx="61162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,   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  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70" y="1428750"/>
                <a:ext cx="611622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209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75588" y="2724150"/>
                <a:ext cx="51471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&lt;−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 &lt;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&lt; 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88" y="2724150"/>
                <a:ext cx="5147115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272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850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>
                    <a:solidFill>
                      <a:schemeClr val="accent1"/>
                    </a:solidFill>
                  </a:rPr>
                  <a:t>Sample Problem 3: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800" b="1" dirty="0"/>
                  <a:t>Graph each pair of numbers on the number line. Use the graph and write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&lt;,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US" sz="2800" b="1" dirty="0"/>
                  <a:t> to compare the numbers.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  <a:blipFill rotWithShape="1">
                <a:blip r:embed="rId2"/>
                <a:stretch>
                  <a:fillRect l="-1356" t="-3797" b="-7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2011" y="19953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2000" y="1807478"/>
                <a:ext cx="1868845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07478"/>
                <a:ext cx="1868845" cy="898964"/>
              </a:xfrm>
              <a:prstGeom prst="rect">
                <a:avLst/>
              </a:prstGeom>
              <a:blipFill rotWithShape="1">
                <a:blip r:embed="rId4"/>
                <a:stretch>
                  <a:fillRect r="-7818" b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Alternate Process 6"/>
          <p:cNvSpPr/>
          <p:nvPr/>
        </p:nvSpPr>
        <p:spPr>
          <a:xfrm>
            <a:off x="1467822" y="1995350"/>
            <a:ext cx="457200" cy="533400"/>
          </a:xfrm>
          <a:prstGeom prst="flowChartAlternateProcess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91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>
                    <a:solidFill>
                      <a:schemeClr val="accent1"/>
                    </a:solidFill>
                  </a:rPr>
                  <a:t>Sample Problem 3: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800" b="1" dirty="0"/>
                  <a:t>Graph each pair of numbers on the number line. Use the graph and write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&lt;,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US" sz="2800" b="1" dirty="0"/>
                  <a:t> to compare the numbers.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  <a:blipFill rotWithShape="1">
                <a:blip r:embed="rId2"/>
                <a:stretch>
                  <a:fillRect l="-1356" t="-3797" b="-7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2011" y="199535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2000" y="1807478"/>
                <a:ext cx="1943353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 =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07478"/>
                <a:ext cx="1943353" cy="898964"/>
              </a:xfrm>
              <a:prstGeom prst="rect">
                <a:avLst/>
              </a:prstGeom>
              <a:blipFill rotWithShape="1">
                <a:blip r:embed="rId4"/>
                <a:stretch>
                  <a:fillRect r="-7524" b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Alternate Process 6"/>
          <p:cNvSpPr/>
          <p:nvPr/>
        </p:nvSpPr>
        <p:spPr>
          <a:xfrm>
            <a:off x="1505076" y="1995645"/>
            <a:ext cx="457200" cy="533400"/>
          </a:xfrm>
          <a:prstGeom prst="flowChartAlternateProcess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78660" y="3409950"/>
            <a:ext cx="6950940" cy="990600"/>
            <a:chOff x="1508261" y="208283"/>
            <a:chExt cx="2742165" cy="37525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508261" y="308127"/>
              <a:ext cx="243786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20" name="Text Box 225"/>
            <p:cNvSpPr txBox="1"/>
            <p:nvPr/>
          </p:nvSpPr>
          <p:spPr>
            <a:xfrm>
              <a:off x="2841892" y="399254"/>
              <a:ext cx="53158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1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072584" y="400732"/>
              <a:ext cx="36774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4F81BD"/>
                  </a:solidFill>
                  <a:effectLst/>
                  <a:latin typeface="Times New Roman"/>
                  <a:ea typeface="MS Mincho"/>
                </a:rPr>
                <a:t>2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296873" y="397427"/>
              <a:ext cx="36774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3526163" y="397848"/>
              <a:ext cx="36774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3752733" y="396920"/>
              <a:ext cx="36774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590351" y="397757"/>
              <a:ext cx="53158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0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365488" y="393055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2134488" y="396951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1905588" y="397774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 sz="2000" dirty="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9" name="Text Box 225"/>
            <p:cNvSpPr txBox="1"/>
            <p:nvPr/>
          </p:nvSpPr>
          <p:spPr>
            <a:xfrm>
              <a:off x="3977388" y="392212"/>
              <a:ext cx="43327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>
                  <a:effectLst/>
                  <a:latin typeface="Times New Roman"/>
                  <a:ea typeface="MS Mincho"/>
                </a:rPr>
                <a:t> </a:t>
              </a: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4207099" y="392212"/>
              <a:ext cx="43327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>
                  <a:effectLst/>
                  <a:latin typeface="Times New Roman"/>
                  <a:ea typeface="MS Mincho"/>
                </a:rPr>
                <a:t> 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2" name="Text Box 225"/>
            <p:cNvSpPr txBox="1"/>
            <p:nvPr/>
          </p:nvSpPr>
          <p:spPr>
            <a:xfrm>
              <a:off x="1679956" y="398930"/>
              <a:ext cx="74640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-4</a:t>
              </a:r>
              <a:endParaRPr lang="en-US" sz="2000" dirty="0">
                <a:effectLst/>
                <a:latin typeface="Times New Roman"/>
                <a:ea typeface="MS Mincho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665249" y="2387084"/>
                <a:ext cx="736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249" y="2387084"/>
                <a:ext cx="736099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667" r="-16529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696507" y="2750381"/>
                <a:ext cx="67358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00B05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𝟏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507" y="2750381"/>
                <a:ext cx="673582" cy="783804"/>
              </a:xfrm>
              <a:prstGeom prst="rect">
                <a:avLst/>
              </a:prstGeom>
              <a:blipFill rotWithShape="1">
                <a:blip r:embed="rId6"/>
                <a:stretch>
                  <a:fillRect r="-18018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V="1">
            <a:off x="5033298" y="3790950"/>
            <a:ext cx="0" cy="6985"/>
          </a:xfrm>
          <a:prstGeom prst="straightConnector1">
            <a:avLst/>
          </a:prstGeom>
          <a:noFill/>
          <a:ln w="15875" cap="flat" cmpd="sng" algn="ctr">
            <a:solidFill>
              <a:srgbClr val="00B05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 flipV="1">
            <a:off x="5020812" y="3674748"/>
            <a:ext cx="0" cy="6985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176164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•	Understand informally that every number has a decimal expansion.</a:t>
            </a:r>
          </a:p>
          <a:p>
            <a:pPr marL="0" indent="0" algn="ctr">
              <a:buNone/>
            </a:pPr>
            <a:r>
              <a:rPr lang="en-US" sz="2800" dirty="0"/>
              <a:t>•	Classify whole numbers, integers, and rational numbers using a visual representation such as a Venn diagram to describe relationships between sets of numbers. </a:t>
            </a:r>
          </a:p>
          <a:p>
            <a:pPr marL="0" indent="0" algn="ctr">
              <a:buNone/>
            </a:pPr>
            <a:r>
              <a:rPr lang="en-US" sz="2800" dirty="0"/>
              <a:t>•	Order a set of rational numbers.	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51" y="4815522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>
                    <a:solidFill>
                      <a:schemeClr val="accent1"/>
                    </a:solidFill>
                  </a:rPr>
                  <a:t>Sample Problem 3: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800" b="1" dirty="0"/>
                  <a:t>Graph each pair of numbers on the number line. Use the graph and write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&lt;,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US" sz="2800" b="1" dirty="0"/>
                  <a:t> to compare the numbers.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  <a:blipFill rotWithShape="1">
                <a:blip r:embed="rId2"/>
                <a:stretch>
                  <a:fillRect l="-1356" t="-3797" b="-7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2011" y="19953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2000" y="1807478"/>
                <a:ext cx="1790298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1" i="1" smtClean="0">
                          <a:latin typeface="Cambria Math"/>
                        </a:rPr>
                        <m:t>   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07478"/>
                <a:ext cx="1790298" cy="901785"/>
              </a:xfrm>
              <a:prstGeom prst="rect">
                <a:avLst/>
              </a:prstGeom>
              <a:blipFill rotWithShape="1">
                <a:blip r:embed="rId4"/>
                <a:stretch>
                  <a:fillRect r="-8503" b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Alternate Process 6"/>
          <p:cNvSpPr/>
          <p:nvPr/>
        </p:nvSpPr>
        <p:spPr>
          <a:xfrm>
            <a:off x="1619774" y="1995350"/>
            <a:ext cx="457200" cy="533400"/>
          </a:xfrm>
          <a:prstGeom prst="flowChartAlternateProcess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46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>
                    <a:solidFill>
                      <a:schemeClr val="accent1"/>
                    </a:solidFill>
                  </a:rPr>
                  <a:t>Sample Problem 3: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800" b="1" dirty="0"/>
                  <a:t>Graph each pair of numbers on the number line. Use the graph and write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&lt;,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US" sz="2800" b="1" dirty="0"/>
                  <a:t> to compare the numbers.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  <a:blipFill rotWithShape="1">
                <a:blip r:embed="rId2"/>
                <a:stretch>
                  <a:fillRect l="-1356" t="-3797" b="-7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2011" y="19953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2000" y="1807478"/>
                <a:ext cx="172803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 &lt;  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07478"/>
                <a:ext cx="1728037" cy="901785"/>
              </a:xfrm>
              <a:prstGeom prst="rect">
                <a:avLst/>
              </a:prstGeom>
              <a:blipFill rotWithShape="1">
                <a:blip r:embed="rId4"/>
                <a:stretch>
                  <a:fillRect r="-8834" b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Alternate Process 6"/>
          <p:cNvSpPr/>
          <p:nvPr/>
        </p:nvSpPr>
        <p:spPr>
          <a:xfrm>
            <a:off x="1505076" y="1995645"/>
            <a:ext cx="457200" cy="533400"/>
          </a:xfrm>
          <a:prstGeom prst="flowChartAlternateProcess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78660" y="3409950"/>
            <a:ext cx="6950940" cy="990600"/>
            <a:chOff x="1508261" y="208283"/>
            <a:chExt cx="2742165" cy="37525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508261" y="308127"/>
              <a:ext cx="243786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20" name="Text Box 225"/>
            <p:cNvSpPr txBox="1"/>
            <p:nvPr/>
          </p:nvSpPr>
          <p:spPr>
            <a:xfrm>
              <a:off x="2841892" y="399254"/>
              <a:ext cx="53158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1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072584" y="400732"/>
              <a:ext cx="36774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4F81BD"/>
                  </a:solidFill>
                  <a:effectLst/>
                  <a:latin typeface="Times New Roman"/>
                  <a:ea typeface="MS Mincho"/>
                </a:rPr>
                <a:t>2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296873" y="397427"/>
              <a:ext cx="36774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3526163" y="397848"/>
              <a:ext cx="36774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3752733" y="396920"/>
              <a:ext cx="36774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590351" y="397757"/>
              <a:ext cx="53158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0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365488" y="393055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2134488" y="396951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1905588" y="397774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 sz="2000" dirty="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9" name="Text Box 225"/>
            <p:cNvSpPr txBox="1"/>
            <p:nvPr/>
          </p:nvSpPr>
          <p:spPr>
            <a:xfrm>
              <a:off x="3977388" y="392212"/>
              <a:ext cx="43327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>
                  <a:effectLst/>
                  <a:latin typeface="Times New Roman"/>
                  <a:ea typeface="MS Mincho"/>
                </a:rPr>
                <a:t> </a:t>
              </a: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4207099" y="392212"/>
              <a:ext cx="43327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>
                  <a:effectLst/>
                  <a:latin typeface="Times New Roman"/>
                  <a:ea typeface="MS Mincho"/>
                </a:rPr>
                <a:t> 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2" name="Text Box 225"/>
            <p:cNvSpPr txBox="1"/>
            <p:nvPr/>
          </p:nvSpPr>
          <p:spPr>
            <a:xfrm>
              <a:off x="1679956" y="398930"/>
              <a:ext cx="74640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-4</a:t>
              </a:r>
              <a:endParaRPr lang="en-US" sz="2000" dirty="0">
                <a:effectLst/>
                <a:latin typeface="Times New Roman"/>
                <a:ea typeface="MS Mincho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358384" y="2387083"/>
                <a:ext cx="78579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384" y="2387083"/>
                <a:ext cx="785793" cy="786177"/>
              </a:xfrm>
              <a:prstGeom prst="rect">
                <a:avLst/>
              </a:prstGeom>
              <a:blipFill rotWithShape="1">
                <a:blip r:embed="rId5"/>
                <a:stretch>
                  <a:fillRect r="-14729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356004" y="2645002"/>
                <a:ext cx="43794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004" y="2645002"/>
                <a:ext cx="437940" cy="786177"/>
              </a:xfrm>
              <a:prstGeom prst="rect">
                <a:avLst/>
              </a:prstGeom>
              <a:blipFill rotWithShape="1">
                <a:blip r:embed="rId6"/>
                <a:stretch>
                  <a:fillRect r="-29577"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V="1">
            <a:off x="4480115" y="3647705"/>
            <a:ext cx="0" cy="6985"/>
          </a:xfrm>
          <a:prstGeom prst="straightConnector1">
            <a:avLst/>
          </a:prstGeom>
          <a:noFill/>
          <a:ln w="15875" cap="flat" cmpd="sng" algn="ctr">
            <a:solidFill>
              <a:srgbClr val="00B05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 flipV="1">
            <a:off x="3738326" y="3687006"/>
            <a:ext cx="0" cy="6985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oval"/>
            <a:tailEnd type="oval"/>
          </a:ln>
          <a:effectLst/>
        </p:spPr>
      </p:cxnSp>
    </p:spTree>
    <p:extLst>
      <p:ext uri="{BB962C8B-B14F-4D97-AF65-F5344CB8AC3E}">
        <p14:creationId xmlns:p14="http://schemas.microsoft.com/office/powerpoint/2010/main" val="2443216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5922" y="350823"/>
                <a:ext cx="8991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>
                    <a:solidFill>
                      <a:schemeClr val="accent1"/>
                    </a:solidFill>
                  </a:rPr>
                  <a:t>Sample Problem 3: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800" b="1" dirty="0"/>
                  <a:t>Graph each pair of numbers on the number line. Use the graph and write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&lt;,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US" sz="2800" b="1" dirty="0"/>
                  <a:t> to compare the numbers.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5922" y="350823"/>
                <a:ext cx="8991600" cy="1447800"/>
              </a:xfrm>
              <a:blipFill rotWithShape="1">
                <a:blip r:embed="rId2"/>
                <a:stretch>
                  <a:fillRect l="-1424" t="-3797" b="-7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2011" y="19953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2000" y="1995350"/>
                <a:ext cx="252691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𝟗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         −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995350"/>
                <a:ext cx="2526910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578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Alternate Process 6"/>
          <p:cNvSpPr/>
          <p:nvPr/>
        </p:nvSpPr>
        <p:spPr>
          <a:xfrm>
            <a:off x="1627473" y="1985170"/>
            <a:ext cx="457200" cy="533400"/>
          </a:xfrm>
          <a:prstGeom prst="flowChartAlternateProcess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72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>
                    <a:solidFill>
                      <a:schemeClr val="accent1"/>
                    </a:solidFill>
                  </a:rPr>
                  <a:t>Sample Problem 3: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800" b="1" dirty="0"/>
                  <a:t>Graph each pair of numbers on the number line. Use the graph and write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&lt;,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US" sz="2800" b="1" dirty="0"/>
                  <a:t> to compare the numbers.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  <a:blipFill rotWithShape="1">
                <a:blip r:embed="rId2"/>
                <a:stretch>
                  <a:fillRect l="-1356" t="-3797" b="-7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2011" y="199535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2000" y="2005825"/>
                <a:ext cx="22078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𝟗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 &gt;−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800" b="1" i="1"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05825"/>
                <a:ext cx="2207849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663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Alternate Process 6"/>
          <p:cNvSpPr/>
          <p:nvPr/>
        </p:nvSpPr>
        <p:spPr>
          <a:xfrm>
            <a:off x="1505076" y="1995645"/>
            <a:ext cx="457200" cy="533400"/>
          </a:xfrm>
          <a:prstGeom prst="flowChartAlternateProcess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78660" y="3409950"/>
            <a:ext cx="6950940" cy="990600"/>
            <a:chOff x="1508261" y="208283"/>
            <a:chExt cx="2742165" cy="37525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508261" y="308127"/>
              <a:ext cx="243786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20" name="Text Box 225"/>
            <p:cNvSpPr txBox="1"/>
            <p:nvPr/>
          </p:nvSpPr>
          <p:spPr>
            <a:xfrm>
              <a:off x="2841892" y="399254"/>
              <a:ext cx="53158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1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072584" y="400732"/>
              <a:ext cx="36774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4F81BD"/>
                  </a:solidFill>
                  <a:effectLst/>
                  <a:latin typeface="Times New Roman"/>
                  <a:ea typeface="MS Mincho"/>
                </a:rPr>
                <a:t>2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296873" y="397427"/>
              <a:ext cx="36774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3526163" y="397848"/>
              <a:ext cx="36774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3752733" y="396920"/>
              <a:ext cx="36774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590351" y="397757"/>
              <a:ext cx="53158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0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365488" y="393055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2134488" y="396951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1905588" y="397774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 sz="2000" dirty="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9" name="Text Box 225"/>
            <p:cNvSpPr txBox="1"/>
            <p:nvPr/>
          </p:nvSpPr>
          <p:spPr>
            <a:xfrm>
              <a:off x="3977388" y="392212"/>
              <a:ext cx="43327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>
                  <a:effectLst/>
                  <a:latin typeface="Times New Roman"/>
                  <a:ea typeface="MS Mincho"/>
                </a:rPr>
                <a:t> </a:t>
              </a: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4207099" y="392212"/>
              <a:ext cx="43327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>
                  <a:effectLst/>
                  <a:latin typeface="Times New Roman"/>
                  <a:ea typeface="MS Mincho"/>
                </a:rPr>
                <a:t> 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2" name="Text Box 225"/>
            <p:cNvSpPr txBox="1"/>
            <p:nvPr/>
          </p:nvSpPr>
          <p:spPr>
            <a:xfrm>
              <a:off x="1679956" y="398930"/>
              <a:ext cx="74640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-4</a:t>
              </a:r>
              <a:endParaRPr lang="en-US" sz="2000" dirty="0">
                <a:effectLst/>
                <a:latin typeface="Times New Roman"/>
                <a:ea typeface="MS Mincho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713879" y="2922001"/>
                <a:ext cx="9653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00B05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srgbClr val="00B05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r>
                        <a:rPr lang="en-US" sz="2400" b="1" i="1">
                          <a:solidFill>
                            <a:srgbClr val="00B05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00B05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879" y="2922001"/>
                <a:ext cx="965329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1257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V="1">
            <a:off x="2187785" y="3647705"/>
            <a:ext cx="0" cy="6985"/>
          </a:xfrm>
          <a:prstGeom prst="straightConnector1">
            <a:avLst/>
          </a:prstGeom>
          <a:noFill/>
          <a:ln w="15875" cap="flat" cmpd="sng" algn="ctr">
            <a:solidFill>
              <a:srgbClr val="00B05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 flipV="1">
            <a:off x="7007999" y="3687006"/>
            <a:ext cx="0" cy="6985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oval"/>
            <a:tail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548598" y="2691168"/>
                <a:ext cx="7360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.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𝟗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598" y="2691168"/>
                <a:ext cx="736099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1652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807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>
                    <a:solidFill>
                      <a:schemeClr val="accent1"/>
                    </a:solidFill>
                  </a:rPr>
                  <a:t>Sample Problem 3: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800" b="1" dirty="0"/>
                  <a:t>Graph each pair of numbers on the number line. Use the graph and write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&lt;,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US" sz="2800" b="1" dirty="0"/>
                  <a:t> to compare the numbers.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  <a:blipFill rotWithShape="1">
                <a:blip r:embed="rId2"/>
                <a:stretch>
                  <a:fillRect l="-1356" t="-3797" b="-7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2011" y="19953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2000" y="1801675"/>
                <a:ext cx="2083647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800" b="1" i="1" smtClean="0">
                          <a:latin typeface="Cambria Math"/>
                        </a:rPr>
                        <m:t>   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01675"/>
                <a:ext cx="2083647" cy="910570"/>
              </a:xfrm>
              <a:prstGeom prst="rect">
                <a:avLst/>
              </a:prstGeom>
              <a:blipFill rotWithShape="1">
                <a:blip r:embed="rId4"/>
                <a:stretch>
                  <a:fillRect r="-7018" b="-2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Alternate Process 6"/>
          <p:cNvSpPr/>
          <p:nvPr/>
        </p:nvSpPr>
        <p:spPr>
          <a:xfrm>
            <a:off x="1889720" y="2024791"/>
            <a:ext cx="457200" cy="533400"/>
          </a:xfrm>
          <a:prstGeom prst="flowChartAlternateProcess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14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b="1" dirty="0">
                    <a:solidFill>
                      <a:schemeClr val="accent1"/>
                    </a:solidFill>
                  </a:rPr>
                  <a:t>Sample Problem 3:</a:t>
                </a:r>
                <a:r>
                  <a:rPr lang="en-US" sz="28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2800" b="1" dirty="0"/>
                  <a:t>Graph each pair of numbers on the number line. Use the graph and write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&lt;,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 = </m:t>
                    </m:r>
                  </m:oMath>
                </a14:m>
                <a:r>
                  <a:rPr lang="en-US" sz="2800" b="1" dirty="0"/>
                  <a:t> to compare the numbers.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38150"/>
                <a:ext cx="8991600" cy="1447800"/>
              </a:xfrm>
              <a:blipFill rotWithShape="1">
                <a:blip r:embed="rId2"/>
                <a:stretch>
                  <a:fillRect l="-1356" t="-3797" b="-7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22011" y="1995350"/>
            <a:ext cx="4732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d.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2000" y="1807060"/>
                <a:ext cx="2021387" cy="910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𝟑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2800" b="1" i="1">
                          <a:latin typeface="Cambria Math" panose="02040503050406030204" pitchFamily="18" charset="0"/>
                        </a:rPr>
                        <m:t>  &lt;  </m:t>
                      </m:r>
                      <m:r>
                        <a:rPr lang="en-US" sz="2800" b="1" i="1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807060"/>
                <a:ext cx="2021387" cy="910570"/>
              </a:xfrm>
              <a:prstGeom prst="rect">
                <a:avLst/>
              </a:prstGeom>
              <a:blipFill rotWithShape="1">
                <a:blip r:embed="rId4"/>
                <a:stretch>
                  <a:fillRect r="-7229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Alternate Process 6"/>
          <p:cNvSpPr/>
          <p:nvPr/>
        </p:nvSpPr>
        <p:spPr>
          <a:xfrm>
            <a:off x="1835003" y="1995645"/>
            <a:ext cx="457200" cy="533400"/>
          </a:xfrm>
          <a:prstGeom prst="flowChartAlternateProcess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56375" y="3403481"/>
            <a:ext cx="6950940" cy="990600"/>
            <a:chOff x="1508261" y="208283"/>
            <a:chExt cx="2742165" cy="37525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508261" y="308127"/>
              <a:ext cx="2437860" cy="0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19525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2181086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2413689" y="208283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26383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2869477" y="215652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3099713" y="217204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33241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3552779" y="213006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>
              <a:off x="3781379" y="213611"/>
              <a:ext cx="0" cy="182778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20" name="Text Box 225"/>
            <p:cNvSpPr txBox="1"/>
            <p:nvPr/>
          </p:nvSpPr>
          <p:spPr>
            <a:xfrm>
              <a:off x="2841892" y="399254"/>
              <a:ext cx="53158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1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1" name="Text Box 225"/>
            <p:cNvSpPr txBox="1"/>
            <p:nvPr/>
          </p:nvSpPr>
          <p:spPr>
            <a:xfrm>
              <a:off x="3072584" y="400732"/>
              <a:ext cx="36774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4F81BD"/>
                  </a:solidFill>
                  <a:effectLst/>
                  <a:latin typeface="Times New Roman"/>
                  <a:ea typeface="MS Mincho"/>
                </a:rPr>
                <a:t>2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3296873" y="397427"/>
              <a:ext cx="36774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3526163" y="397848"/>
              <a:ext cx="36774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3752733" y="396920"/>
              <a:ext cx="36774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2590351" y="397757"/>
              <a:ext cx="53158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0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2365488" y="393055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-1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2134488" y="396951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-2</a:t>
              </a:r>
              <a:endParaRPr lang="en-US" sz="200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1905588" y="397774"/>
              <a:ext cx="74640" cy="18280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-3</a:t>
              </a:r>
              <a:endParaRPr lang="en-US" sz="2000" dirty="0">
                <a:effectLst/>
                <a:latin typeface="Times New Roman"/>
                <a:ea typeface="MS Mincho"/>
              </a:endParaRPr>
            </a:p>
          </p:txBody>
        </p:sp>
        <p:sp>
          <p:nvSpPr>
            <p:cNvPr id="29" name="Text Box 225"/>
            <p:cNvSpPr txBox="1"/>
            <p:nvPr/>
          </p:nvSpPr>
          <p:spPr>
            <a:xfrm>
              <a:off x="3977388" y="392212"/>
              <a:ext cx="43327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>
                  <a:effectLst/>
                  <a:latin typeface="Times New Roman"/>
                  <a:ea typeface="MS Mincho"/>
                </a:rPr>
                <a:t> </a:t>
              </a: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4207099" y="392212"/>
              <a:ext cx="43327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>
                  <a:effectLst/>
                  <a:latin typeface="Times New Roman"/>
                  <a:ea typeface="MS Mincho"/>
                </a:rPr>
                <a:t> 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727740" y="213886"/>
              <a:ext cx="0" cy="182245"/>
            </a:xfrm>
            <a:prstGeom prst="line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</a:ln>
            <a:effectLst/>
          </p:spPr>
        </p:cxnSp>
        <p:sp>
          <p:nvSpPr>
            <p:cNvPr id="32" name="Text Box 225"/>
            <p:cNvSpPr txBox="1"/>
            <p:nvPr/>
          </p:nvSpPr>
          <p:spPr>
            <a:xfrm>
              <a:off x="1679956" y="398930"/>
              <a:ext cx="74640" cy="18223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 -4</a:t>
              </a:r>
              <a:endParaRPr lang="en-US" sz="2000" dirty="0">
                <a:effectLst/>
                <a:latin typeface="Times New Roman"/>
                <a:ea typeface="MS Mincho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1772693" y="2639821"/>
                <a:ext cx="902811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𝟑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693" y="2639821"/>
                <a:ext cx="902811" cy="793679"/>
              </a:xfrm>
              <a:prstGeom prst="rect">
                <a:avLst/>
              </a:prstGeom>
              <a:blipFill rotWithShape="1">
                <a:blip r:embed="rId5"/>
                <a:stretch>
                  <a:fillRect r="-12838" b="-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 flipV="1">
            <a:off x="6429910" y="3666291"/>
            <a:ext cx="0" cy="6985"/>
          </a:xfrm>
          <a:prstGeom prst="straightConnector1">
            <a:avLst/>
          </a:prstGeom>
          <a:noFill/>
          <a:ln w="15875" cap="flat" cmpd="sng" algn="ctr">
            <a:solidFill>
              <a:srgbClr val="00B050"/>
            </a:solidFill>
            <a:prstDash val="solid"/>
            <a:headEnd type="oval"/>
            <a:tailEnd type="oval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 flipV="1">
            <a:off x="1928387" y="3663168"/>
            <a:ext cx="0" cy="6985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headEnd type="oval"/>
            <a:tailEnd type="oval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6174742" y="2717630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00B050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4742" y="2717630"/>
                <a:ext cx="437940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27778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5988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each decimal as repeating or terminating.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0794894"/>
                  </p:ext>
                </p:extLst>
              </p:nvPr>
            </p:nvGraphicFramePr>
            <p:xfrm>
              <a:off x="990600" y="1581149"/>
              <a:ext cx="5791199" cy="2590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9496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962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477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77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𝟔𝟔𝟔𝟔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77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477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𝟎𝟓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00794894"/>
                  </p:ext>
                </p:extLst>
              </p:nvPr>
            </p:nvGraphicFramePr>
            <p:xfrm>
              <a:off x="990600" y="1581149"/>
              <a:ext cx="5791199" cy="2590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94962"/>
                    <a:gridCol w="2896237"/>
                  </a:tblGrid>
                  <a:tr h="647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1" t="-9434" r="-100422" b="-3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7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1" t="-108411" r="-100422" b="-199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7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1" t="-210377" r="-100422" b="-1009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7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1" t="-310377" r="-100422" b="-9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86241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each decimal as repeating or terminating.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8039532"/>
                  </p:ext>
                </p:extLst>
              </p:nvPr>
            </p:nvGraphicFramePr>
            <p:xfrm>
              <a:off x="990600" y="1581149"/>
              <a:ext cx="5791199" cy="2590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9496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962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477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terminating decimal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77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𝟔𝟔𝟔𝟔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repeating decimal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77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repeating decimal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4770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𝟎𝟓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terminating decimal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8039532"/>
                  </p:ext>
                </p:extLst>
              </p:nvPr>
            </p:nvGraphicFramePr>
            <p:xfrm>
              <a:off x="990600" y="1581149"/>
              <a:ext cx="5791199" cy="2590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94962"/>
                    <a:gridCol w="2896237"/>
                  </a:tblGrid>
                  <a:tr h="647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1" t="-9434" r="-100422" b="-30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terminating decimal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7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1" t="-108411" r="-100422" b="-199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repeating decimal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7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1" t="-210377" r="-100422" b="-1009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repeating decimal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477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1" t="-310377" r="-100422" b="-9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terminating decimal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74839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each decimal as repeating or terminating.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3681207"/>
                  </p:ext>
                </p:extLst>
              </p:nvPr>
            </p:nvGraphicFramePr>
            <p:xfrm>
              <a:off x="1066800" y="1581149"/>
              <a:ext cx="5638799" cy="2667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187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2002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6675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𝟏𝟑𝟏𝟑𝟏𝟑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..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675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𝟔𝟓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6675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𝟐𝟏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6675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3681207"/>
                  </p:ext>
                </p:extLst>
              </p:nvPr>
            </p:nvGraphicFramePr>
            <p:xfrm>
              <a:off x="1066800" y="1581149"/>
              <a:ext cx="5638799" cy="2667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18778"/>
                    <a:gridCol w="2820021"/>
                  </a:tblGrid>
                  <a:tr h="666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9091" r="-100216" b="-29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6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10092" r="-100216" b="-200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6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08182" r="-100216" b="-9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6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11009" r="-100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273170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4: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each decimal as repeating or terminating.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5857225"/>
                  </p:ext>
                </p:extLst>
              </p:nvPr>
            </p:nvGraphicFramePr>
            <p:xfrm>
              <a:off x="1066800" y="1581149"/>
              <a:ext cx="5638799" cy="2667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187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2002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6675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𝟎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𝟏𝟑𝟏𝟑𝟏𝟑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..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repeating decimal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6675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𝟔𝟓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terminating decimal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6675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𝟐𝟏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repeating decimal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66675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terminating decimal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5857225"/>
                  </p:ext>
                </p:extLst>
              </p:nvPr>
            </p:nvGraphicFramePr>
            <p:xfrm>
              <a:off x="1066800" y="1581149"/>
              <a:ext cx="5638799" cy="2667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18778"/>
                    <a:gridCol w="2820021"/>
                  </a:tblGrid>
                  <a:tr h="666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9091" r="-100216" b="-29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 smtClean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repeating decimal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6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10092" r="-100216" b="-2009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terminating decimal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6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08182" r="-100216" b="-990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repeating decimal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667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11009" r="-1002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terminating decimal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95884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400" dirty="0"/>
              <a:t>Rational numbers</a:t>
            </a:r>
          </a:p>
          <a:p>
            <a:pPr marL="0" indent="0" algn="ctr">
              <a:buNone/>
            </a:pPr>
            <a:r>
              <a:rPr lang="en-US" sz="2400" dirty="0"/>
              <a:t>Irrational numbers</a:t>
            </a:r>
          </a:p>
          <a:p>
            <a:pPr marL="0" indent="0" algn="ctr">
              <a:buNone/>
            </a:pPr>
            <a:r>
              <a:rPr lang="en-US" sz="2400" dirty="0"/>
              <a:t>Integers</a:t>
            </a:r>
          </a:p>
          <a:p>
            <a:pPr marL="0" indent="0" algn="ctr">
              <a:buNone/>
            </a:pPr>
            <a:r>
              <a:rPr lang="en-US" sz="2400" dirty="0"/>
              <a:t>Whole numbers</a:t>
            </a:r>
          </a:p>
          <a:p>
            <a:pPr marL="0" indent="0" algn="ctr">
              <a:buNone/>
            </a:pPr>
            <a:r>
              <a:rPr lang="en-US" sz="2400" dirty="0"/>
              <a:t>Natural numbers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666750"/>
                <a:ext cx="81534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2400" dirty="0"/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  <a:tabLst>
                    <a:tab pos="1605915" algn="l"/>
                  </a:tabLst>
                </a:pPr>
                <a:r>
                  <a:rPr lang="en-US" sz="2400" b="1" i="1" u="sng" dirty="0">
                    <a:solidFill>
                      <a:srgbClr val="548DD4"/>
                    </a:solidFill>
                    <a:ea typeface="Times New Roman"/>
                    <a:cs typeface="Times New Roman"/>
                  </a:rPr>
                  <a:t>A rational number</a:t>
                </a:r>
                <a:r>
                  <a:rPr lang="en-US" sz="2400" dirty="0">
                    <a:solidFill>
                      <a:srgbClr val="548DD4"/>
                    </a:solidFill>
                    <a:ea typeface="Times New Roman"/>
                    <a:cs typeface="Times New Roman"/>
                  </a:rPr>
                  <a:t> </a:t>
                </a:r>
                <a:r>
                  <a:rPr lang="en-US" sz="2400" dirty="0">
                    <a:ea typeface="Times New Roman"/>
                    <a:cs typeface="Times New Roman"/>
                  </a:rPr>
                  <a:t>is a number that can be in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effectLst/>
                            <a:latin typeface="Cambria Math" panose="02040503050406030204" pitchFamily="18" charset="0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𝒑</m:t>
                        </m:r>
                      </m:num>
                      <m:den>
                        <m:r>
                          <a:rPr lang="en-US" sz="2400" b="1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𝒒</m:t>
                        </m:r>
                      </m:den>
                    </m:f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,  where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𝒑</m:t>
                    </m:r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𝒒</m:t>
                    </m:r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 are integers and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𝒒</m:t>
                    </m:r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≠</m:t>
                    </m:r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𝟎</m:t>
                    </m:r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.</a:t>
                </a:r>
                <a:endParaRPr lang="en-US" sz="2000" dirty="0">
                  <a:ea typeface="MS Mincho"/>
                  <a:cs typeface="Times New Roman"/>
                </a:endParaRPr>
              </a:p>
              <a:p>
                <a:pPr marL="0" marR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en-US" sz="2400" dirty="0">
                    <a:ea typeface="Times New Roman"/>
                    <a:cs typeface="Times New Roman"/>
                  </a:rPr>
                  <a:t>A rational number can be made by dividing two integers, or it is a number that can be written as the ratio of two integers.</a:t>
                </a:r>
                <a:endParaRPr lang="en-US" sz="2000" dirty="0">
                  <a:ea typeface="MS Mincho"/>
                  <a:cs typeface="Times New Roman"/>
                </a:endParaRP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666750"/>
                <a:ext cx="8153400" cy="4114800"/>
              </a:xfrm>
              <a:blipFill rotWithShape="1">
                <a:blip r:embed="rId2"/>
                <a:stretch>
                  <a:fillRect l="-1197" t="-1185" r="-1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:\Users\Snezana Calovska\Desktop\MathTeacherCoach (1)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094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ounded Rectangle 5"/>
          <p:cNvSpPr/>
          <p:nvPr/>
        </p:nvSpPr>
        <p:spPr>
          <a:xfrm>
            <a:off x="2270781" y="3454357"/>
            <a:ext cx="1155700" cy="5366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935919" y="3153210"/>
            <a:ext cx="1825425" cy="984390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744800" y="2705837"/>
            <a:ext cx="2184400" cy="162155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378031" y="1066860"/>
            <a:ext cx="3079750" cy="342483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724400" y="1424585"/>
            <a:ext cx="2971800" cy="238668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solidFill>
                  <a:srgbClr val="984806"/>
                </a:solidFill>
                <a:effectLst/>
                <a:latin typeface="Calibri"/>
                <a:ea typeface="MS Mincho"/>
                <a:cs typeface="Times New Roman"/>
              </a:rPr>
              <a:t>Irrational Numbers</a:t>
            </a:r>
            <a:endParaRPr lang="en-US" sz="2000" dirty="0">
              <a:effectLst/>
              <a:latin typeface="Calibri"/>
              <a:ea typeface="MS Mincho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/>
                <a:ea typeface="MS Mincho"/>
                <a:cs typeface="Times New Roman"/>
              </a:rPr>
              <a:t>include square roots that don’t work out to be ratios (no perfect answers) and decimals that don’t repeat but that never end.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89905" y="958877"/>
            <a:ext cx="7339693" cy="3742335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180201"/>
            <a:ext cx="219483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262333" y="1443806"/>
            <a:ext cx="425667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include fractions,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terminating decimals,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repeating decimals, integers,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whole and natural numbers.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35919" y="1116093"/>
            <a:ext cx="21524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Times New Roman"/>
                <a:cs typeface="Times New Roman"/>
              </a:rPr>
              <a:t> </a:t>
            </a:r>
            <a:r>
              <a:rPr lang="en-US" sz="2000" b="1" dirty="0">
                <a:solidFill>
                  <a:srgbClr val="C00000"/>
                </a:solidFill>
                <a:ea typeface="Times New Roman"/>
                <a:cs typeface="Times New Roman"/>
              </a:rPr>
              <a:t>Rational Numbers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2364884" y="2705837"/>
            <a:ext cx="9442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548DD4"/>
                </a:solidFill>
                <a:ea typeface="MS Mincho"/>
                <a:cs typeface="Times New Roman"/>
              </a:rPr>
              <a:t>Integer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1959919" y="3084593"/>
            <a:ext cx="1915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ea typeface="MS Mincho"/>
                <a:cs typeface="Times New Roman"/>
              </a:rPr>
              <a:t>Whole Numbers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2334516" y="3399532"/>
            <a:ext cx="10282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  <a:ea typeface="MS Mincho"/>
                <a:cs typeface="Times New Roman"/>
              </a:rPr>
              <a:t>Natural </a:t>
            </a:r>
          </a:p>
          <a:p>
            <a:r>
              <a:rPr lang="en-US" b="1" dirty="0">
                <a:solidFill>
                  <a:srgbClr val="FFC000"/>
                </a:solidFill>
                <a:ea typeface="MS Mincho"/>
                <a:cs typeface="Times New Roman"/>
              </a:rPr>
              <a:t>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35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each number as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9331408"/>
                  </p:ext>
                </p:extLst>
              </p:nvPr>
            </p:nvGraphicFramePr>
            <p:xfrm>
              <a:off x="1219200" y="1504950"/>
              <a:ext cx="5791199" cy="319369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9496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962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1803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0205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0205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𝟑𝟔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0205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9331408"/>
                  </p:ext>
                </p:extLst>
              </p:nvPr>
            </p:nvGraphicFramePr>
            <p:xfrm>
              <a:off x="1219200" y="1504950"/>
              <a:ext cx="5791199" cy="319369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94962"/>
                    <a:gridCol w="2896237"/>
                  </a:tblGrid>
                  <a:tr h="7875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8527" r="-100000" b="-3062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020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06061" r="-100000" b="-199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020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07634" r="-100000" b="-1007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0205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05303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629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each number as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539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a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803694"/>
                  </p:ext>
                </p:extLst>
              </p:nvPr>
            </p:nvGraphicFramePr>
            <p:xfrm>
              <a:off x="1219200" y="1504950"/>
              <a:ext cx="5791199" cy="323716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9496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896237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1803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0205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Rational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0205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𝟑𝟔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0205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𝟑𝟐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Irrational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7803694"/>
                  </p:ext>
                </p:extLst>
              </p:nvPr>
            </p:nvGraphicFramePr>
            <p:xfrm>
              <a:off x="1219200" y="1504950"/>
              <a:ext cx="5791199" cy="331127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894962"/>
                    <a:gridCol w="2896237"/>
                  </a:tblGrid>
                  <a:tr h="78752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8527" r="-100000" b="-3418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412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01449" r="-100000" b="-21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Rational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412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01449" r="-100000" b="-11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412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01449" r="-100000" b="-1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Irrational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69086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each number as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6134183"/>
                  </p:ext>
                </p:extLst>
              </p:nvPr>
            </p:nvGraphicFramePr>
            <p:xfrm>
              <a:off x="1143000" y="1581149"/>
              <a:ext cx="5867400" cy="301840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93305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3434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6738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𝟏𝟖</m:t>
                                    </m:r>
                                  </m:num>
                                  <m:den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273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𝝅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𝟑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.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𝟏𝟒𝟏𝟓𝟗𝟏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………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273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𝟏𝟐𝟏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273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𝟓𝟔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6134183"/>
                  </p:ext>
                </p:extLst>
              </p:nvPr>
            </p:nvGraphicFramePr>
            <p:xfrm>
              <a:off x="1143000" y="1581149"/>
              <a:ext cx="5867400" cy="301840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933054"/>
                    <a:gridCol w="2934346"/>
                  </a:tblGrid>
                  <a:tr h="7901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8" t="-7692" r="-100000" b="-28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427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8" t="-114754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427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8" t="-214754" r="-1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427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8" t="-314754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9138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Rational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38150"/>
            <a:ext cx="8991600" cy="99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Sample Problem 1: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b="1" dirty="0"/>
              <a:t>Identify each number as rational or irrational.</a:t>
            </a:r>
            <a:endParaRPr lang="en-US" sz="2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228600" y="1428750"/>
            <a:ext cx="4683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dirty="0"/>
              <a:t>.</a:t>
            </a:r>
          </a:p>
        </p:txBody>
      </p:sp>
      <p:pic>
        <p:nvPicPr>
          <p:cNvPr id="8" name="Picture 7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9522117"/>
                  </p:ext>
                </p:extLst>
              </p:nvPr>
            </p:nvGraphicFramePr>
            <p:xfrm>
              <a:off x="1143000" y="1581149"/>
              <a:ext cx="5867400" cy="3239835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93305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3434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6738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𝟏𝟖</m:t>
                                    </m:r>
                                  </m:num>
                                  <m:den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Rational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2738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𝝅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𝟑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.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𝟏𝟒𝟏𝟓𝟗𝟏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………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  <a:latin typeface="Calibri"/>
                              <a:ea typeface="Times New Roman"/>
                              <a:cs typeface="Times New Roman"/>
                            </a:rPr>
                            <a:t> </a:t>
                          </a:r>
                          <a:endParaRPr lang="en-US" sz="20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Irrational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273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𝟏𝟐𝟏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273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  <a:ea typeface="Calibri"/>
                                        <a:cs typeface="Times New Roman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𝟓𝟔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Irrational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9522117"/>
                  </p:ext>
                </p:extLst>
              </p:nvPr>
            </p:nvGraphicFramePr>
            <p:xfrm>
              <a:off x="1143000" y="1581149"/>
              <a:ext cx="5867400" cy="3313938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933054"/>
                    <a:gridCol w="2934346"/>
                  </a:tblGrid>
                  <a:tr h="79019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8" t="-7692" r="-100000" b="-338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Rational</a:t>
                          </a:r>
                          <a:endParaRPr lang="en-US" sz="240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412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8" t="-101449" r="-100000" b="-218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Irrational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412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8" t="-201449" r="-100000" b="-118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412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8" t="-301449" r="-100000" b="-188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  <a:ea typeface="MS Mincho"/>
                              <a:cs typeface="Times New Roman"/>
                            </a:rPr>
                            <a:t>         </a:t>
                          </a:r>
                          <a:r>
                            <a:rPr lang="en-US" sz="2400" b="1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Calibri"/>
                              <a:ea typeface="MS Mincho"/>
                              <a:cs typeface="Times New Roman"/>
                            </a:rPr>
                            <a:t>Irrational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  <a:ea typeface="MS Mincho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7664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1161</Words>
  <Application>Microsoft Office PowerPoint</Application>
  <PresentationFormat>On-screen Show (16:9)</PresentationFormat>
  <Paragraphs>245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Cambria</vt:lpstr>
      <vt:lpstr>Cambria Math</vt:lpstr>
      <vt:lpstr>Times New Roman</vt:lpstr>
      <vt:lpstr>Office Theme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  <vt:lpstr>Rational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2022-06-22T11:27:25Z</dcterms:created>
  <dcterms:modified xsi:type="dcterms:W3CDTF">2022-06-22T11:27:47Z</dcterms:modified>
</cp:coreProperties>
</file>