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6858000" cx="12192000"/>
  <p:notesSz cx="6858000" cy="9144000"/>
  <p:embeddedFontLst>
    <p:embeddedFont>
      <p:font typeface="Comfortaa"/>
      <p:regular r:id="rId33"/>
      <p:bold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5" roundtripDataSignature="AMtx7mjFStRXS8ST8lEDjYpDTMw75Kmd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Comfortaa-regular.fnt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customschemas.google.com/relationships/presentationmetadata" Target="metadata"/><Relationship Id="rId12" Type="http://schemas.openxmlformats.org/officeDocument/2006/relationships/slide" Target="slides/slide8.xml"/><Relationship Id="rId34" Type="http://schemas.openxmlformats.org/officeDocument/2006/relationships/font" Target="fonts/Comfortaa-bold.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8" name="Google Shape;7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8abd55b3e4_0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6" name="Google Shape;216;g8abd55b3e4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8" name="Google Shape;248;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6" name="Google Shape;27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9" name="Google Shape;349;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5" name="Google Shape;395;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4" name="Google Shape;444;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2" name="Google Shape;532;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3" name="Shape 633"/>
        <p:cNvGrpSpPr/>
        <p:nvPr/>
      </p:nvGrpSpPr>
      <p:grpSpPr>
        <a:xfrm>
          <a:off x="0" y="0"/>
          <a:ext cx="0" cy="0"/>
          <a:chOff x="0" y="0"/>
          <a:chExt cx="0" cy="0"/>
        </a:xfrm>
      </p:grpSpPr>
      <p:sp>
        <p:nvSpPr>
          <p:cNvPr id="634" name="Google Shape;634;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5" name="Google Shape;635;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9" name="Shape 709"/>
        <p:cNvGrpSpPr/>
        <p:nvPr/>
      </p:nvGrpSpPr>
      <p:grpSpPr>
        <a:xfrm>
          <a:off x="0" y="0"/>
          <a:ext cx="0" cy="0"/>
          <a:chOff x="0" y="0"/>
          <a:chExt cx="0" cy="0"/>
        </a:xfrm>
      </p:grpSpPr>
      <p:sp>
        <p:nvSpPr>
          <p:cNvPr id="710" name="Google Shape;710;g8abd55b3e4_0_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1" name="Google Shape;711;g8abd55b3e4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2" name="Shape 722"/>
        <p:cNvGrpSpPr/>
        <p:nvPr/>
      </p:nvGrpSpPr>
      <p:grpSpPr>
        <a:xfrm>
          <a:off x="0" y="0"/>
          <a:ext cx="0" cy="0"/>
          <a:chOff x="0" y="0"/>
          <a:chExt cx="0" cy="0"/>
        </a:xfrm>
      </p:grpSpPr>
      <p:sp>
        <p:nvSpPr>
          <p:cNvPr id="723" name="Google Shape;723;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4" name="Google Shape;724;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5" name="Shape 735"/>
        <p:cNvGrpSpPr/>
        <p:nvPr/>
      </p:nvGrpSpPr>
      <p:grpSpPr>
        <a:xfrm>
          <a:off x="0" y="0"/>
          <a:ext cx="0" cy="0"/>
          <a:chOff x="0" y="0"/>
          <a:chExt cx="0" cy="0"/>
        </a:xfrm>
      </p:grpSpPr>
      <p:sp>
        <p:nvSpPr>
          <p:cNvPr id="736" name="Google Shape;736;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7" name="Google Shape;737;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8" name="Shape 748"/>
        <p:cNvGrpSpPr/>
        <p:nvPr/>
      </p:nvGrpSpPr>
      <p:grpSpPr>
        <a:xfrm>
          <a:off x="0" y="0"/>
          <a:ext cx="0" cy="0"/>
          <a:chOff x="0" y="0"/>
          <a:chExt cx="0" cy="0"/>
        </a:xfrm>
      </p:grpSpPr>
      <p:sp>
        <p:nvSpPr>
          <p:cNvPr id="749" name="Google Shape;749;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0" name="Google Shape;750;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1" name="Shape 761"/>
        <p:cNvGrpSpPr/>
        <p:nvPr/>
      </p:nvGrpSpPr>
      <p:grpSpPr>
        <a:xfrm>
          <a:off x="0" y="0"/>
          <a:ext cx="0" cy="0"/>
          <a:chOff x="0" y="0"/>
          <a:chExt cx="0" cy="0"/>
        </a:xfrm>
      </p:grpSpPr>
      <p:sp>
        <p:nvSpPr>
          <p:cNvPr id="762" name="Google Shape;762;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3" name="Google Shape;763;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4" name="Shape 774"/>
        <p:cNvGrpSpPr/>
        <p:nvPr/>
      </p:nvGrpSpPr>
      <p:grpSpPr>
        <a:xfrm>
          <a:off x="0" y="0"/>
          <a:ext cx="0" cy="0"/>
          <a:chOff x="0" y="0"/>
          <a:chExt cx="0" cy="0"/>
        </a:xfrm>
      </p:grpSpPr>
      <p:sp>
        <p:nvSpPr>
          <p:cNvPr id="775" name="Google Shape;775;p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6" name="Google Shape;776;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4" name="Shape 784"/>
        <p:cNvGrpSpPr/>
        <p:nvPr/>
      </p:nvGrpSpPr>
      <p:grpSpPr>
        <a:xfrm>
          <a:off x="0" y="0"/>
          <a:ext cx="0" cy="0"/>
          <a:chOff x="0" y="0"/>
          <a:chExt cx="0" cy="0"/>
        </a:xfrm>
      </p:grpSpPr>
      <p:sp>
        <p:nvSpPr>
          <p:cNvPr id="785" name="Google Shape;785;p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6" name="Google Shape;786;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8" name="Shape 838"/>
        <p:cNvGrpSpPr/>
        <p:nvPr/>
      </p:nvGrpSpPr>
      <p:grpSpPr>
        <a:xfrm>
          <a:off x="0" y="0"/>
          <a:ext cx="0" cy="0"/>
          <a:chOff x="0" y="0"/>
          <a:chExt cx="0" cy="0"/>
        </a:xfrm>
      </p:grpSpPr>
      <p:sp>
        <p:nvSpPr>
          <p:cNvPr id="839" name="Google Shape;839;p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0" name="Google Shape;840;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2" name="Shape 892"/>
        <p:cNvGrpSpPr/>
        <p:nvPr/>
      </p:nvGrpSpPr>
      <p:grpSpPr>
        <a:xfrm>
          <a:off x="0" y="0"/>
          <a:ext cx="0" cy="0"/>
          <a:chOff x="0" y="0"/>
          <a:chExt cx="0" cy="0"/>
        </a:xfrm>
      </p:grpSpPr>
      <p:sp>
        <p:nvSpPr>
          <p:cNvPr id="893" name="Google Shape;893;p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4" name="Google Shape;894;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2" name="Shape 902"/>
        <p:cNvGrpSpPr/>
        <p:nvPr/>
      </p:nvGrpSpPr>
      <p:grpSpPr>
        <a:xfrm>
          <a:off x="0" y="0"/>
          <a:ext cx="0" cy="0"/>
          <a:chOff x="0" y="0"/>
          <a:chExt cx="0" cy="0"/>
        </a:xfrm>
      </p:grpSpPr>
      <p:sp>
        <p:nvSpPr>
          <p:cNvPr id="903" name="Google Shape;903;p3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4" name="Google Shape;904;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abd55b3e4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g8abd55b3e4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0" name="Shape 70"/>
        <p:cNvGrpSpPr/>
        <p:nvPr/>
      </p:nvGrpSpPr>
      <p:grpSpPr>
        <a:xfrm>
          <a:off x="0" y="0"/>
          <a:ext cx="0" cy="0"/>
          <a:chOff x="0" y="0"/>
          <a:chExt cx="0" cy="0"/>
        </a:xfrm>
      </p:grpSpPr>
      <p:sp>
        <p:nvSpPr>
          <p:cNvPr id="71" name="Google Shape;71;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4" name="Google Shape;5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0" name="Google Shape;60;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 name="Google Shape;6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 name="Shape 64"/>
        <p:cNvGrpSpPr/>
        <p:nvPr/>
      </p:nvGrpSpPr>
      <p:grpSpPr>
        <a:xfrm>
          <a:off x="0" y="0"/>
          <a:ext cx="0" cy="0"/>
          <a:chOff x="0" y="0"/>
          <a:chExt cx="0" cy="0"/>
        </a:xfrm>
      </p:grpSpPr>
      <p:sp>
        <p:nvSpPr>
          <p:cNvPr id="65" name="Google Shape;6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
          <p:cNvSpPr txBox="1"/>
          <p:nvPr>
            <p:ph type="ctrTitle"/>
          </p:nvPr>
        </p:nvSpPr>
        <p:spPr>
          <a:xfrm>
            <a:off x="1077512" y="2612028"/>
            <a:ext cx="10036972" cy="23877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SzPct val="111111"/>
              <a:buNone/>
            </a:pPr>
            <a:r>
              <a:rPr lang="en-US"/>
              <a:t>Problem Solving Using Units of 2-5, and 10</a:t>
            </a:r>
            <a:br>
              <a:rPr lang="en-US"/>
            </a:br>
            <a:r>
              <a:rPr lang="en-US">
                <a:solidFill>
                  <a:srgbClr val="999999"/>
                </a:solidFill>
              </a:rPr>
              <a:t>Unit 1 Lesson 10</a:t>
            </a:r>
            <a:endParaRPr>
              <a:solidFill>
                <a:srgbClr val="999999"/>
              </a:solidFill>
            </a:endParaRPr>
          </a:p>
        </p:txBody>
      </p:sp>
      <p:pic>
        <p:nvPicPr>
          <p:cNvPr id="81" name="Google Shape;81;p1"/>
          <p:cNvPicPr preferRelativeResize="0"/>
          <p:nvPr/>
        </p:nvPicPr>
        <p:blipFill rotWithShape="1">
          <a:blip r:embed="rId3">
            <a:alphaModFix/>
          </a:blip>
          <a:srcRect b="0" l="0" r="0" t="0"/>
          <a:stretch/>
        </p:blipFill>
        <p:spPr>
          <a:xfrm>
            <a:off x="2543753" y="1858272"/>
            <a:ext cx="7104491" cy="75375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8abd55b3e4_0_16"/>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219" name="Google Shape;219;g8abd55b3e4_0_1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220" name="Google Shape;220;g8abd55b3e4_0_16"/>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equal groups</a:t>
            </a:r>
            <a:endParaRPr b="0" i="0" sz="1800" u="none" cap="none" strike="noStrike">
              <a:solidFill>
                <a:srgbClr val="000000"/>
              </a:solidFill>
              <a:latin typeface="Arial"/>
              <a:ea typeface="Arial"/>
              <a:cs typeface="Arial"/>
              <a:sym typeface="Arial"/>
            </a:endParaRPr>
          </a:p>
        </p:txBody>
      </p:sp>
      <p:sp>
        <p:nvSpPr>
          <p:cNvPr id="221" name="Google Shape;221;g8abd55b3e4_0_16"/>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1.  Sylvie has 18 crayons. She wants to put them equally in 3 boxes. How many crayons are there in each box?</a:t>
            </a:r>
            <a:endParaRPr b="0" i="0" sz="3200" u="none" cap="none" strike="noStrike">
              <a:solidFill>
                <a:srgbClr val="000000"/>
              </a:solidFill>
              <a:latin typeface="Arial"/>
              <a:ea typeface="Arial"/>
              <a:cs typeface="Arial"/>
              <a:sym typeface="Arial"/>
            </a:endParaRPr>
          </a:p>
        </p:txBody>
      </p:sp>
      <p:grpSp>
        <p:nvGrpSpPr>
          <p:cNvPr id="222" name="Google Shape;222;g8abd55b3e4_0_16"/>
          <p:cNvGrpSpPr/>
          <p:nvPr/>
        </p:nvGrpSpPr>
        <p:grpSpPr>
          <a:xfrm>
            <a:off x="2572284" y="3243897"/>
            <a:ext cx="2174888" cy="2174888"/>
            <a:chOff x="0" y="0"/>
            <a:chExt cx="1037590" cy="1037590"/>
          </a:xfrm>
        </p:grpSpPr>
        <p:sp>
          <p:nvSpPr>
            <p:cNvPr id="223" name="Google Shape;223;g8abd55b3e4_0_16"/>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24" name="Google Shape;224;g8abd55b3e4_0_16"/>
            <p:cNvSpPr/>
            <p:nvPr/>
          </p:nvSpPr>
          <p:spPr>
            <a:xfrm>
              <a:off x="111967" y="9330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5" name="Google Shape;225;g8abd55b3e4_0_16"/>
            <p:cNvSpPr/>
            <p:nvPr/>
          </p:nvSpPr>
          <p:spPr>
            <a:xfrm>
              <a:off x="11196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6" name="Google Shape;226;g8abd55b3e4_0_16"/>
            <p:cNvSpPr/>
            <p:nvPr/>
          </p:nvSpPr>
          <p:spPr>
            <a:xfrm>
              <a:off x="410547" y="102637"/>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7" name="Google Shape;227;g8abd55b3e4_0_16"/>
            <p:cNvSpPr/>
            <p:nvPr/>
          </p:nvSpPr>
          <p:spPr>
            <a:xfrm>
              <a:off x="41054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8" name="Google Shape;228;g8abd55b3e4_0_16"/>
            <p:cNvSpPr/>
            <p:nvPr/>
          </p:nvSpPr>
          <p:spPr>
            <a:xfrm>
              <a:off x="699796" y="102637"/>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9" name="Google Shape;229;g8abd55b3e4_0_16"/>
            <p:cNvSpPr/>
            <p:nvPr/>
          </p:nvSpPr>
          <p:spPr>
            <a:xfrm>
              <a:off x="69979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30" name="Google Shape;230;g8abd55b3e4_0_16"/>
          <p:cNvGrpSpPr/>
          <p:nvPr/>
        </p:nvGrpSpPr>
        <p:grpSpPr>
          <a:xfrm>
            <a:off x="5062624" y="3250552"/>
            <a:ext cx="2174888" cy="2174888"/>
            <a:chOff x="0" y="0"/>
            <a:chExt cx="1037590" cy="1037590"/>
          </a:xfrm>
        </p:grpSpPr>
        <p:sp>
          <p:nvSpPr>
            <p:cNvPr id="231" name="Google Shape;231;g8abd55b3e4_0_16"/>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32" name="Google Shape;232;g8abd55b3e4_0_16"/>
            <p:cNvSpPr/>
            <p:nvPr/>
          </p:nvSpPr>
          <p:spPr>
            <a:xfrm>
              <a:off x="111967" y="9330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33" name="Google Shape;233;g8abd55b3e4_0_16"/>
            <p:cNvSpPr/>
            <p:nvPr/>
          </p:nvSpPr>
          <p:spPr>
            <a:xfrm>
              <a:off x="11196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34" name="Google Shape;234;g8abd55b3e4_0_16"/>
            <p:cNvSpPr/>
            <p:nvPr/>
          </p:nvSpPr>
          <p:spPr>
            <a:xfrm>
              <a:off x="410547" y="102637"/>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35" name="Google Shape;235;g8abd55b3e4_0_16"/>
            <p:cNvSpPr/>
            <p:nvPr/>
          </p:nvSpPr>
          <p:spPr>
            <a:xfrm>
              <a:off x="41054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36" name="Google Shape;236;g8abd55b3e4_0_16"/>
            <p:cNvSpPr/>
            <p:nvPr/>
          </p:nvSpPr>
          <p:spPr>
            <a:xfrm>
              <a:off x="699796" y="102637"/>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37" name="Google Shape;237;g8abd55b3e4_0_16"/>
            <p:cNvSpPr/>
            <p:nvPr/>
          </p:nvSpPr>
          <p:spPr>
            <a:xfrm>
              <a:off x="69979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38" name="Google Shape;238;g8abd55b3e4_0_16"/>
          <p:cNvGrpSpPr/>
          <p:nvPr/>
        </p:nvGrpSpPr>
        <p:grpSpPr>
          <a:xfrm>
            <a:off x="7506378" y="3250552"/>
            <a:ext cx="2174888" cy="2174888"/>
            <a:chOff x="0" y="0"/>
            <a:chExt cx="1037590" cy="1037590"/>
          </a:xfrm>
        </p:grpSpPr>
        <p:sp>
          <p:nvSpPr>
            <p:cNvPr id="239" name="Google Shape;239;g8abd55b3e4_0_16"/>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40" name="Google Shape;240;g8abd55b3e4_0_16"/>
            <p:cNvSpPr/>
            <p:nvPr/>
          </p:nvSpPr>
          <p:spPr>
            <a:xfrm>
              <a:off x="111967" y="9330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1" name="Google Shape;241;g8abd55b3e4_0_16"/>
            <p:cNvSpPr/>
            <p:nvPr/>
          </p:nvSpPr>
          <p:spPr>
            <a:xfrm>
              <a:off x="11196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2" name="Google Shape;242;g8abd55b3e4_0_16"/>
            <p:cNvSpPr/>
            <p:nvPr/>
          </p:nvSpPr>
          <p:spPr>
            <a:xfrm>
              <a:off x="410547" y="102637"/>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3" name="Google Shape;243;g8abd55b3e4_0_16"/>
            <p:cNvSpPr/>
            <p:nvPr/>
          </p:nvSpPr>
          <p:spPr>
            <a:xfrm>
              <a:off x="41054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4" name="Google Shape;244;g8abd55b3e4_0_16"/>
            <p:cNvSpPr/>
            <p:nvPr/>
          </p:nvSpPr>
          <p:spPr>
            <a:xfrm>
              <a:off x="699796" y="102637"/>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5" name="Google Shape;245;g8abd55b3e4_0_16"/>
            <p:cNvSpPr/>
            <p:nvPr/>
          </p:nvSpPr>
          <p:spPr>
            <a:xfrm>
              <a:off x="69979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2"/>
                                        </p:tgtEl>
                                        <p:attrNameLst>
                                          <p:attrName>style.visibility</p:attrName>
                                        </p:attrNameLst>
                                      </p:cBhvr>
                                      <p:to>
                                        <p:strVal val="visible"/>
                                      </p:to>
                                    </p:set>
                                    <p:anim calcmode="lin" valueType="num">
                                      <p:cBhvr additive="base">
                                        <p:cTn dur="500"/>
                                        <p:tgtEl>
                                          <p:spTgt spid="22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0"/>
                                        </p:tgtEl>
                                        <p:attrNameLst>
                                          <p:attrName>style.visibility</p:attrName>
                                        </p:attrNameLst>
                                      </p:cBhvr>
                                      <p:to>
                                        <p:strVal val="visible"/>
                                      </p:to>
                                    </p:set>
                                    <p:anim calcmode="lin" valueType="num">
                                      <p:cBhvr additive="base">
                                        <p:cTn dur="500"/>
                                        <p:tgtEl>
                                          <p:spTgt spid="23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gtEl>
                                        <p:attrNameLst>
                                          <p:attrName>style.visibility</p:attrName>
                                        </p:attrNameLst>
                                      </p:cBhvr>
                                      <p:to>
                                        <p:strVal val="visible"/>
                                      </p:to>
                                    </p:set>
                                    <p:anim calcmode="lin" valueType="num">
                                      <p:cBhvr additive="base">
                                        <p:cTn dur="500"/>
                                        <p:tgtEl>
                                          <p:spTgt spid="23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1"/>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251" name="Google Shape;251;p21"/>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252" name="Google Shape;252;p21"/>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equal groups</a:t>
            </a:r>
            <a:endParaRPr b="0" i="0" sz="1800" u="none" cap="none" strike="noStrike">
              <a:solidFill>
                <a:srgbClr val="000000"/>
              </a:solidFill>
              <a:latin typeface="Arial"/>
              <a:ea typeface="Arial"/>
              <a:cs typeface="Arial"/>
              <a:sym typeface="Arial"/>
            </a:endParaRPr>
          </a:p>
        </p:txBody>
      </p:sp>
      <p:sp>
        <p:nvSpPr>
          <p:cNvPr id="253" name="Google Shape;253;p21"/>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2. Bella has four sheets of paper and she wants to stick 3 stickers in each paper. How many stickers are there? </a:t>
            </a:r>
            <a:endParaRPr b="0" i="0" sz="3200" u="none" cap="none" strike="noStrike">
              <a:solidFill>
                <a:srgbClr val="000000"/>
              </a:solidFill>
              <a:latin typeface="Arial"/>
              <a:ea typeface="Arial"/>
              <a:cs typeface="Arial"/>
              <a:sym typeface="Arial"/>
            </a:endParaRPr>
          </a:p>
        </p:txBody>
      </p:sp>
      <p:grpSp>
        <p:nvGrpSpPr>
          <p:cNvPr id="254" name="Google Shape;254;p21"/>
          <p:cNvGrpSpPr/>
          <p:nvPr/>
        </p:nvGrpSpPr>
        <p:grpSpPr>
          <a:xfrm>
            <a:off x="1821148" y="3070030"/>
            <a:ext cx="2036294" cy="2036294"/>
            <a:chOff x="0" y="0"/>
            <a:chExt cx="1037590" cy="1037590"/>
          </a:xfrm>
        </p:grpSpPr>
        <p:sp>
          <p:nvSpPr>
            <p:cNvPr id="255" name="Google Shape;255;p21"/>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56" name="Google Shape;256;p21"/>
            <p:cNvSpPr/>
            <p:nvPr/>
          </p:nvSpPr>
          <p:spPr>
            <a:xfrm>
              <a:off x="11196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57" name="Google Shape;257;p21"/>
            <p:cNvSpPr/>
            <p:nvPr/>
          </p:nvSpPr>
          <p:spPr>
            <a:xfrm>
              <a:off x="41054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58" name="Google Shape;258;p21"/>
            <p:cNvSpPr/>
            <p:nvPr/>
          </p:nvSpPr>
          <p:spPr>
            <a:xfrm>
              <a:off x="69979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59" name="Google Shape;259;p21"/>
          <p:cNvGrpSpPr/>
          <p:nvPr/>
        </p:nvGrpSpPr>
        <p:grpSpPr>
          <a:xfrm>
            <a:off x="4023186" y="3076261"/>
            <a:ext cx="2036294" cy="2036294"/>
            <a:chOff x="0" y="0"/>
            <a:chExt cx="1037590" cy="1037590"/>
          </a:xfrm>
        </p:grpSpPr>
        <p:sp>
          <p:nvSpPr>
            <p:cNvPr id="260" name="Google Shape;260;p21"/>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61" name="Google Shape;261;p21"/>
            <p:cNvSpPr/>
            <p:nvPr/>
          </p:nvSpPr>
          <p:spPr>
            <a:xfrm>
              <a:off x="11196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2" name="Google Shape;262;p21"/>
            <p:cNvSpPr/>
            <p:nvPr/>
          </p:nvSpPr>
          <p:spPr>
            <a:xfrm>
              <a:off x="41054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3" name="Google Shape;263;p21"/>
            <p:cNvSpPr/>
            <p:nvPr/>
          </p:nvSpPr>
          <p:spPr>
            <a:xfrm>
              <a:off x="69979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64" name="Google Shape;264;p21"/>
          <p:cNvGrpSpPr/>
          <p:nvPr/>
        </p:nvGrpSpPr>
        <p:grpSpPr>
          <a:xfrm>
            <a:off x="6194070" y="3072522"/>
            <a:ext cx="2036294" cy="2036294"/>
            <a:chOff x="0" y="0"/>
            <a:chExt cx="1037590" cy="1037590"/>
          </a:xfrm>
        </p:grpSpPr>
        <p:sp>
          <p:nvSpPr>
            <p:cNvPr id="265" name="Google Shape;265;p21"/>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66" name="Google Shape;266;p21"/>
            <p:cNvSpPr/>
            <p:nvPr/>
          </p:nvSpPr>
          <p:spPr>
            <a:xfrm>
              <a:off x="11196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7" name="Google Shape;267;p21"/>
            <p:cNvSpPr/>
            <p:nvPr/>
          </p:nvSpPr>
          <p:spPr>
            <a:xfrm>
              <a:off x="41054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68" name="Google Shape;268;p21"/>
            <p:cNvSpPr/>
            <p:nvPr/>
          </p:nvSpPr>
          <p:spPr>
            <a:xfrm>
              <a:off x="69979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69" name="Google Shape;269;p21"/>
          <p:cNvGrpSpPr/>
          <p:nvPr/>
        </p:nvGrpSpPr>
        <p:grpSpPr>
          <a:xfrm>
            <a:off x="8396108" y="3078753"/>
            <a:ext cx="2036294" cy="2036294"/>
            <a:chOff x="0" y="0"/>
            <a:chExt cx="1037590" cy="1037590"/>
          </a:xfrm>
        </p:grpSpPr>
        <p:sp>
          <p:nvSpPr>
            <p:cNvPr id="270" name="Google Shape;270;p21"/>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71" name="Google Shape;271;p21"/>
            <p:cNvSpPr/>
            <p:nvPr/>
          </p:nvSpPr>
          <p:spPr>
            <a:xfrm>
              <a:off x="11196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72" name="Google Shape;272;p21"/>
            <p:cNvSpPr/>
            <p:nvPr/>
          </p:nvSpPr>
          <p:spPr>
            <a:xfrm>
              <a:off x="41054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73" name="Google Shape;273;p21"/>
            <p:cNvSpPr/>
            <p:nvPr/>
          </p:nvSpPr>
          <p:spPr>
            <a:xfrm>
              <a:off x="69979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4"/>
                                        </p:tgtEl>
                                        <p:attrNameLst>
                                          <p:attrName>style.visibility</p:attrName>
                                        </p:attrNameLst>
                                      </p:cBhvr>
                                      <p:to>
                                        <p:strVal val="visible"/>
                                      </p:to>
                                    </p:set>
                                    <p:anim calcmode="lin" valueType="num">
                                      <p:cBhvr additive="base">
                                        <p:cTn dur="500"/>
                                        <p:tgtEl>
                                          <p:spTgt spid="25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9"/>
                                        </p:tgtEl>
                                        <p:attrNameLst>
                                          <p:attrName>style.visibility</p:attrName>
                                        </p:attrNameLst>
                                      </p:cBhvr>
                                      <p:to>
                                        <p:strVal val="visible"/>
                                      </p:to>
                                    </p:set>
                                    <p:anim calcmode="lin" valueType="num">
                                      <p:cBhvr additive="base">
                                        <p:cTn dur="500"/>
                                        <p:tgtEl>
                                          <p:spTgt spid="25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4"/>
                                        </p:tgtEl>
                                        <p:attrNameLst>
                                          <p:attrName>style.visibility</p:attrName>
                                        </p:attrNameLst>
                                      </p:cBhvr>
                                      <p:to>
                                        <p:strVal val="visible"/>
                                      </p:to>
                                    </p:set>
                                    <p:anim calcmode="lin" valueType="num">
                                      <p:cBhvr additive="base">
                                        <p:cTn dur="500"/>
                                        <p:tgtEl>
                                          <p:spTgt spid="26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69"/>
                                        </p:tgtEl>
                                        <p:attrNameLst>
                                          <p:attrName>style.visibility</p:attrName>
                                        </p:attrNameLst>
                                      </p:cBhvr>
                                      <p:to>
                                        <p:strVal val="visible"/>
                                      </p:to>
                                    </p:set>
                                    <p:anim calcmode="lin" valueType="num">
                                      <p:cBhvr additive="base">
                                        <p:cTn dur="500"/>
                                        <p:tgtEl>
                                          <p:spTgt spid="26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2"/>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279" name="Google Shape;279;p22"/>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280" name="Google Shape;280;p22"/>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equal groups</a:t>
            </a:r>
            <a:endParaRPr b="0" i="0" sz="1800" u="none" cap="none" strike="noStrike">
              <a:solidFill>
                <a:srgbClr val="000000"/>
              </a:solidFill>
              <a:latin typeface="Arial"/>
              <a:ea typeface="Arial"/>
              <a:cs typeface="Arial"/>
              <a:sym typeface="Arial"/>
            </a:endParaRPr>
          </a:p>
        </p:txBody>
      </p:sp>
      <p:sp>
        <p:nvSpPr>
          <p:cNvPr id="281" name="Google Shape;281;p22"/>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3. Henry wants to put 2 candies each in 8 plastic bags. How many candies will he put all in all?</a:t>
            </a:r>
            <a:endParaRPr b="0" i="0" sz="3200" u="none" cap="none" strike="noStrike">
              <a:solidFill>
                <a:srgbClr val="000000"/>
              </a:solidFill>
              <a:latin typeface="Arial"/>
              <a:ea typeface="Arial"/>
              <a:cs typeface="Arial"/>
              <a:sym typeface="Arial"/>
            </a:endParaRPr>
          </a:p>
        </p:txBody>
      </p:sp>
      <p:grpSp>
        <p:nvGrpSpPr>
          <p:cNvPr id="282" name="Google Shape;282;p22"/>
          <p:cNvGrpSpPr/>
          <p:nvPr/>
        </p:nvGrpSpPr>
        <p:grpSpPr>
          <a:xfrm>
            <a:off x="1529674" y="3604161"/>
            <a:ext cx="1150768" cy="1150719"/>
            <a:chOff x="0" y="0"/>
            <a:chExt cx="1037590" cy="1037590"/>
          </a:xfrm>
        </p:grpSpPr>
        <p:sp>
          <p:nvSpPr>
            <p:cNvPr id="283" name="Google Shape;283;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84" name="Google Shape;284;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5" name="Google Shape;285;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86" name="Google Shape;286;p22"/>
          <p:cNvGrpSpPr/>
          <p:nvPr/>
        </p:nvGrpSpPr>
        <p:grpSpPr>
          <a:xfrm>
            <a:off x="2766137" y="3604161"/>
            <a:ext cx="1150768" cy="1150719"/>
            <a:chOff x="0" y="0"/>
            <a:chExt cx="1037590" cy="1037590"/>
          </a:xfrm>
        </p:grpSpPr>
        <p:sp>
          <p:nvSpPr>
            <p:cNvPr id="287" name="Google Shape;287;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88" name="Google Shape;288;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9" name="Google Shape;289;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90" name="Google Shape;290;p22"/>
          <p:cNvGrpSpPr/>
          <p:nvPr/>
        </p:nvGrpSpPr>
        <p:grpSpPr>
          <a:xfrm>
            <a:off x="3981247" y="3604161"/>
            <a:ext cx="1150768" cy="1150719"/>
            <a:chOff x="0" y="0"/>
            <a:chExt cx="1037590" cy="1037590"/>
          </a:xfrm>
        </p:grpSpPr>
        <p:sp>
          <p:nvSpPr>
            <p:cNvPr id="291" name="Google Shape;291;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92" name="Google Shape;292;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93" name="Google Shape;293;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94" name="Google Shape;294;p22"/>
          <p:cNvGrpSpPr/>
          <p:nvPr/>
        </p:nvGrpSpPr>
        <p:grpSpPr>
          <a:xfrm>
            <a:off x="5217710" y="3604161"/>
            <a:ext cx="1150768" cy="1150719"/>
            <a:chOff x="0" y="0"/>
            <a:chExt cx="1037590" cy="1037590"/>
          </a:xfrm>
        </p:grpSpPr>
        <p:sp>
          <p:nvSpPr>
            <p:cNvPr id="295" name="Google Shape;295;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296" name="Google Shape;296;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97" name="Google Shape;297;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298" name="Google Shape;298;p22"/>
          <p:cNvGrpSpPr/>
          <p:nvPr/>
        </p:nvGrpSpPr>
        <p:grpSpPr>
          <a:xfrm>
            <a:off x="6461728" y="3599498"/>
            <a:ext cx="1150768" cy="1150719"/>
            <a:chOff x="0" y="0"/>
            <a:chExt cx="1037590" cy="1037590"/>
          </a:xfrm>
        </p:grpSpPr>
        <p:sp>
          <p:nvSpPr>
            <p:cNvPr id="299" name="Google Shape;299;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00" name="Google Shape;300;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01" name="Google Shape;301;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02" name="Google Shape;302;p22"/>
          <p:cNvGrpSpPr/>
          <p:nvPr/>
        </p:nvGrpSpPr>
        <p:grpSpPr>
          <a:xfrm>
            <a:off x="7698191" y="3599498"/>
            <a:ext cx="1150768" cy="1150719"/>
            <a:chOff x="0" y="0"/>
            <a:chExt cx="1037590" cy="1037590"/>
          </a:xfrm>
        </p:grpSpPr>
        <p:sp>
          <p:nvSpPr>
            <p:cNvPr id="303" name="Google Shape;303;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04" name="Google Shape;304;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05" name="Google Shape;305;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06" name="Google Shape;306;p22"/>
          <p:cNvGrpSpPr/>
          <p:nvPr/>
        </p:nvGrpSpPr>
        <p:grpSpPr>
          <a:xfrm>
            <a:off x="8913302" y="3599498"/>
            <a:ext cx="1150768" cy="1150719"/>
            <a:chOff x="0" y="0"/>
            <a:chExt cx="1037590" cy="1037590"/>
          </a:xfrm>
        </p:grpSpPr>
        <p:sp>
          <p:nvSpPr>
            <p:cNvPr id="307" name="Google Shape;307;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08" name="Google Shape;308;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09" name="Google Shape;309;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10" name="Google Shape;310;p22"/>
          <p:cNvGrpSpPr/>
          <p:nvPr/>
        </p:nvGrpSpPr>
        <p:grpSpPr>
          <a:xfrm>
            <a:off x="10149765" y="3599498"/>
            <a:ext cx="1150768" cy="1150719"/>
            <a:chOff x="0" y="0"/>
            <a:chExt cx="1037590" cy="1037590"/>
          </a:xfrm>
        </p:grpSpPr>
        <p:sp>
          <p:nvSpPr>
            <p:cNvPr id="311" name="Google Shape;311;p22"/>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312" name="Google Shape;312;p22"/>
            <p:cNvSpPr/>
            <p:nvPr/>
          </p:nvSpPr>
          <p:spPr>
            <a:xfrm>
              <a:off x="270587"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13" name="Google Shape;313;p22"/>
            <p:cNvSpPr/>
            <p:nvPr/>
          </p:nvSpPr>
          <p:spPr>
            <a:xfrm>
              <a:off x="559836" y="401216"/>
              <a:ext cx="205273" cy="20527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2"/>
                                        </p:tgtEl>
                                        <p:attrNameLst>
                                          <p:attrName>style.visibility</p:attrName>
                                        </p:attrNameLst>
                                      </p:cBhvr>
                                      <p:to>
                                        <p:strVal val="visible"/>
                                      </p:to>
                                    </p:set>
                                    <p:anim calcmode="lin" valueType="num">
                                      <p:cBhvr additive="base">
                                        <p:cTn dur="500"/>
                                        <p:tgtEl>
                                          <p:spTgt spid="28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6"/>
                                        </p:tgtEl>
                                        <p:attrNameLst>
                                          <p:attrName>style.visibility</p:attrName>
                                        </p:attrNameLst>
                                      </p:cBhvr>
                                      <p:to>
                                        <p:strVal val="visible"/>
                                      </p:to>
                                    </p:set>
                                    <p:anim calcmode="lin" valueType="num">
                                      <p:cBhvr additive="base">
                                        <p:cTn dur="500"/>
                                        <p:tgtEl>
                                          <p:spTgt spid="28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0"/>
                                        </p:tgtEl>
                                        <p:attrNameLst>
                                          <p:attrName>style.visibility</p:attrName>
                                        </p:attrNameLst>
                                      </p:cBhvr>
                                      <p:to>
                                        <p:strVal val="visible"/>
                                      </p:to>
                                    </p:set>
                                    <p:anim calcmode="lin" valueType="num">
                                      <p:cBhvr additive="base">
                                        <p:cTn dur="500"/>
                                        <p:tgtEl>
                                          <p:spTgt spid="29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4"/>
                                        </p:tgtEl>
                                        <p:attrNameLst>
                                          <p:attrName>style.visibility</p:attrName>
                                        </p:attrNameLst>
                                      </p:cBhvr>
                                      <p:to>
                                        <p:strVal val="visible"/>
                                      </p:to>
                                    </p:set>
                                    <p:anim calcmode="lin" valueType="num">
                                      <p:cBhvr additive="base">
                                        <p:cTn dur="500"/>
                                        <p:tgtEl>
                                          <p:spTgt spid="29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8"/>
                                        </p:tgtEl>
                                        <p:attrNameLst>
                                          <p:attrName>style.visibility</p:attrName>
                                        </p:attrNameLst>
                                      </p:cBhvr>
                                      <p:to>
                                        <p:strVal val="visible"/>
                                      </p:to>
                                    </p:set>
                                    <p:anim calcmode="lin" valueType="num">
                                      <p:cBhvr additive="base">
                                        <p:cTn dur="500"/>
                                        <p:tgtEl>
                                          <p:spTgt spid="29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02"/>
                                        </p:tgtEl>
                                        <p:attrNameLst>
                                          <p:attrName>style.visibility</p:attrName>
                                        </p:attrNameLst>
                                      </p:cBhvr>
                                      <p:to>
                                        <p:strVal val="visible"/>
                                      </p:to>
                                    </p:set>
                                    <p:anim calcmode="lin" valueType="num">
                                      <p:cBhvr additive="base">
                                        <p:cTn dur="500"/>
                                        <p:tgtEl>
                                          <p:spTgt spid="30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06"/>
                                        </p:tgtEl>
                                        <p:attrNameLst>
                                          <p:attrName>style.visibility</p:attrName>
                                        </p:attrNameLst>
                                      </p:cBhvr>
                                      <p:to>
                                        <p:strVal val="visible"/>
                                      </p:to>
                                    </p:set>
                                    <p:anim calcmode="lin" valueType="num">
                                      <p:cBhvr additive="base">
                                        <p:cTn dur="500"/>
                                        <p:tgtEl>
                                          <p:spTgt spid="30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10"/>
                                        </p:tgtEl>
                                        <p:attrNameLst>
                                          <p:attrName>style.visibility</p:attrName>
                                        </p:attrNameLst>
                                      </p:cBhvr>
                                      <p:to>
                                        <p:strVal val="visible"/>
                                      </p:to>
                                    </p:set>
                                    <p:anim calcmode="lin" valueType="num">
                                      <p:cBhvr additive="base">
                                        <p:cTn dur="500"/>
                                        <p:tgtEl>
                                          <p:spTgt spid="31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3"/>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319" name="Google Shape;319;p23"/>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320" name="Google Shape;320;p23"/>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array model</a:t>
            </a:r>
            <a:endParaRPr b="0" i="0" sz="1800" u="none" cap="none" strike="noStrike">
              <a:solidFill>
                <a:srgbClr val="000000"/>
              </a:solidFill>
              <a:latin typeface="Arial"/>
              <a:ea typeface="Arial"/>
              <a:cs typeface="Arial"/>
              <a:sym typeface="Arial"/>
            </a:endParaRPr>
          </a:p>
        </p:txBody>
      </p:sp>
      <p:sp>
        <p:nvSpPr>
          <p:cNvPr id="321" name="Google Shape;321;p23"/>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1.  Carlos wants to place 5 books each in his 3 shelves. How many books will Carlos store?</a:t>
            </a:r>
            <a:endParaRPr b="0" i="0" sz="3200" u="none" cap="none" strike="noStrike">
              <a:solidFill>
                <a:srgbClr val="000000"/>
              </a:solidFill>
              <a:latin typeface="Calibri"/>
              <a:ea typeface="Calibri"/>
              <a:cs typeface="Calibri"/>
              <a:sym typeface="Calibri"/>
            </a:endParaRPr>
          </a:p>
        </p:txBody>
      </p:sp>
      <p:grpSp>
        <p:nvGrpSpPr>
          <p:cNvPr id="322" name="Google Shape;322;p23"/>
          <p:cNvGrpSpPr/>
          <p:nvPr/>
        </p:nvGrpSpPr>
        <p:grpSpPr>
          <a:xfrm>
            <a:off x="4255806" y="3058794"/>
            <a:ext cx="3194014" cy="2168526"/>
            <a:chOff x="5595620" y="3089275"/>
            <a:chExt cx="1000760" cy="679450"/>
          </a:xfrm>
        </p:grpSpPr>
        <p:grpSp>
          <p:nvGrpSpPr>
            <p:cNvPr id="323" name="Google Shape;323;p23"/>
            <p:cNvGrpSpPr/>
            <p:nvPr/>
          </p:nvGrpSpPr>
          <p:grpSpPr>
            <a:xfrm>
              <a:off x="5599430" y="3089275"/>
              <a:ext cx="994410" cy="154940"/>
              <a:chOff x="0" y="0"/>
              <a:chExt cx="994758" cy="155023"/>
            </a:xfrm>
          </p:grpSpPr>
          <p:grpSp>
            <p:nvGrpSpPr>
              <p:cNvPr id="324" name="Google Shape;324;p23"/>
              <p:cNvGrpSpPr/>
              <p:nvPr/>
            </p:nvGrpSpPr>
            <p:grpSpPr>
              <a:xfrm>
                <a:off x="0" y="0"/>
                <a:ext cx="369633" cy="155023"/>
                <a:chOff x="0" y="0"/>
                <a:chExt cx="369633" cy="155023"/>
              </a:xfrm>
            </p:grpSpPr>
            <p:sp>
              <p:nvSpPr>
                <p:cNvPr id="325" name="Google Shape;325;p23"/>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6" name="Google Shape;326;p23"/>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27" name="Google Shape;327;p23"/>
              <p:cNvGrpSpPr/>
              <p:nvPr/>
            </p:nvGrpSpPr>
            <p:grpSpPr>
              <a:xfrm>
                <a:off x="419877" y="0"/>
                <a:ext cx="369633" cy="155023"/>
                <a:chOff x="0" y="0"/>
                <a:chExt cx="369633" cy="155023"/>
              </a:xfrm>
            </p:grpSpPr>
            <p:sp>
              <p:nvSpPr>
                <p:cNvPr id="328" name="Google Shape;328;p23"/>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9" name="Google Shape;329;p23"/>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30" name="Google Shape;330;p23"/>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31" name="Google Shape;331;p23"/>
            <p:cNvGrpSpPr/>
            <p:nvPr/>
          </p:nvGrpSpPr>
          <p:grpSpPr>
            <a:xfrm>
              <a:off x="5601970" y="3362960"/>
              <a:ext cx="994410" cy="154940"/>
              <a:chOff x="0" y="0"/>
              <a:chExt cx="994758" cy="155023"/>
            </a:xfrm>
          </p:grpSpPr>
          <p:grpSp>
            <p:nvGrpSpPr>
              <p:cNvPr id="332" name="Google Shape;332;p23"/>
              <p:cNvGrpSpPr/>
              <p:nvPr/>
            </p:nvGrpSpPr>
            <p:grpSpPr>
              <a:xfrm>
                <a:off x="0" y="0"/>
                <a:ext cx="369633" cy="155023"/>
                <a:chOff x="0" y="0"/>
                <a:chExt cx="369633" cy="155023"/>
              </a:xfrm>
            </p:grpSpPr>
            <p:sp>
              <p:nvSpPr>
                <p:cNvPr id="333" name="Google Shape;333;p23"/>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4" name="Google Shape;334;p23"/>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35" name="Google Shape;335;p23"/>
              <p:cNvGrpSpPr/>
              <p:nvPr/>
            </p:nvGrpSpPr>
            <p:grpSpPr>
              <a:xfrm>
                <a:off x="419877" y="0"/>
                <a:ext cx="369633" cy="155023"/>
                <a:chOff x="0" y="0"/>
                <a:chExt cx="369633" cy="155023"/>
              </a:xfrm>
            </p:grpSpPr>
            <p:sp>
              <p:nvSpPr>
                <p:cNvPr id="336" name="Google Shape;336;p23"/>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7" name="Google Shape;337;p23"/>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38" name="Google Shape;338;p23"/>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39" name="Google Shape;339;p23"/>
            <p:cNvGrpSpPr/>
            <p:nvPr/>
          </p:nvGrpSpPr>
          <p:grpSpPr>
            <a:xfrm>
              <a:off x="5595620" y="3613785"/>
              <a:ext cx="994410" cy="154940"/>
              <a:chOff x="0" y="0"/>
              <a:chExt cx="994758" cy="155023"/>
            </a:xfrm>
          </p:grpSpPr>
          <p:grpSp>
            <p:nvGrpSpPr>
              <p:cNvPr id="340" name="Google Shape;340;p23"/>
              <p:cNvGrpSpPr/>
              <p:nvPr/>
            </p:nvGrpSpPr>
            <p:grpSpPr>
              <a:xfrm>
                <a:off x="0" y="0"/>
                <a:ext cx="369633" cy="155023"/>
                <a:chOff x="0" y="0"/>
                <a:chExt cx="369633" cy="155023"/>
              </a:xfrm>
            </p:grpSpPr>
            <p:sp>
              <p:nvSpPr>
                <p:cNvPr id="341" name="Google Shape;341;p23"/>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2" name="Google Shape;342;p23"/>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43" name="Google Shape;343;p23"/>
              <p:cNvGrpSpPr/>
              <p:nvPr/>
            </p:nvGrpSpPr>
            <p:grpSpPr>
              <a:xfrm>
                <a:off x="419877" y="0"/>
                <a:ext cx="369633" cy="155023"/>
                <a:chOff x="0" y="0"/>
                <a:chExt cx="369633" cy="155023"/>
              </a:xfrm>
            </p:grpSpPr>
            <p:sp>
              <p:nvSpPr>
                <p:cNvPr id="344" name="Google Shape;344;p23"/>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5" name="Google Shape;345;p23"/>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46" name="Google Shape;346;p23"/>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gtEl>
                                        <p:attrNameLst>
                                          <p:attrName>style.visibility</p:attrName>
                                        </p:attrNameLst>
                                      </p:cBhvr>
                                      <p:to>
                                        <p:strVal val="visible"/>
                                      </p:to>
                                    </p:set>
                                    <p:animEffect filter="fade" transition="in">
                                      <p:cBhvr>
                                        <p:cTn dur="500"/>
                                        <p:tgtEl>
                                          <p:spTgt spid="3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24"/>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352" name="Google Shape;352;p24"/>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353" name="Google Shape;353;p24"/>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array model</a:t>
            </a:r>
            <a:endParaRPr b="0" i="0" sz="1800" u="none" cap="none" strike="noStrike">
              <a:solidFill>
                <a:srgbClr val="000000"/>
              </a:solidFill>
              <a:latin typeface="Arial"/>
              <a:ea typeface="Arial"/>
              <a:cs typeface="Arial"/>
              <a:sym typeface="Arial"/>
            </a:endParaRPr>
          </a:p>
        </p:txBody>
      </p:sp>
      <p:sp>
        <p:nvSpPr>
          <p:cNvPr id="354" name="Google Shape;354;p24"/>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2. Diana has 24 lollipops. She places them in an array with 4 rows. How many lollipops are in each row? </a:t>
            </a:r>
            <a:endParaRPr/>
          </a:p>
        </p:txBody>
      </p:sp>
      <p:grpSp>
        <p:nvGrpSpPr>
          <p:cNvPr id="355" name="Google Shape;355;p24"/>
          <p:cNvGrpSpPr/>
          <p:nvPr/>
        </p:nvGrpSpPr>
        <p:grpSpPr>
          <a:xfrm>
            <a:off x="4340549" y="3124834"/>
            <a:ext cx="3395021" cy="2422525"/>
            <a:chOff x="0" y="0"/>
            <a:chExt cx="1237263" cy="882727"/>
          </a:xfrm>
        </p:grpSpPr>
        <p:grpSp>
          <p:nvGrpSpPr>
            <p:cNvPr id="356" name="Google Shape;356;p24"/>
            <p:cNvGrpSpPr/>
            <p:nvPr/>
          </p:nvGrpSpPr>
          <p:grpSpPr>
            <a:xfrm>
              <a:off x="0" y="0"/>
              <a:ext cx="1013419" cy="882727"/>
              <a:chOff x="0" y="0"/>
              <a:chExt cx="1013419" cy="882727"/>
            </a:xfrm>
          </p:grpSpPr>
          <p:grpSp>
            <p:nvGrpSpPr>
              <p:cNvPr id="357" name="Google Shape;357;p24"/>
              <p:cNvGrpSpPr/>
              <p:nvPr/>
            </p:nvGrpSpPr>
            <p:grpSpPr>
              <a:xfrm>
                <a:off x="18661" y="0"/>
                <a:ext cx="994758" cy="155023"/>
                <a:chOff x="0" y="0"/>
                <a:chExt cx="994758" cy="155023"/>
              </a:xfrm>
            </p:grpSpPr>
            <p:grpSp>
              <p:nvGrpSpPr>
                <p:cNvPr id="358" name="Google Shape;358;p24"/>
                <p:cNvGrpSpPr/>
                <p:nvPr/>
              </p:nvGrpSpPr>
              <p:grpSpPr>
                <a:xfrm>
                  <a:off x="0" y="0"/>
                  <a:ext cx="369633" cy="155023"/>
                  <a:chOff x="0" y="0"/>
                  <a:chExt cx="369633" cy="155023"/>
                </a:xfrm>
              </p:grpSpPr>
              <p:sp>
                <p:nvSpPr>
                  <p:cNvPr id="359" name="Google Shape;359;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60" name="Google Shape;360;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61" name="Google Shape;361;p24"/>
                <p:cNvGrpSpPr/>
                <p:nvPr/>
              </p:nvGrpSpPr>
              <p:grpSpPr>
                <a:xfrm>
                  <a:off x="419877" y="0"/>
                  <a:ext cx="369633" cy="155023"/>
                  <a:chOff x="0" y="0"/>
                  <a:chExt cx="369633" cy="155023"/>
                </a:xfrm>
              </p:grpSpPr>
              <p:sp>
                <p:nvSpPr>
                  <p:cNvPr id="362" name="Google Shape;362;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63" name="Google Shape;363;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64" name="Google Shape;364;p24"/>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65" name="Google Shape;365;p24"/>
              <p:cNvGrpSpPr/>
              <p:nvPr/>
            </p:nvGrpSpPr>
            <p:grpSpPr>
              <a:xfrm>
                <a:off x="9331" y="251926"/>
                <a:ext cx="994410" cy="154940"/>
                <a:chOff x="0" y="0"/>
                <a:chExt cx="994758" cy="155023"/>
              </a:xfrm>
            </p:grpSpPr>
            <p:grpSp>
              <p:nvGrpSpPr>
                <p:cNvPr id="366" name="Google Shape;366;p24"/>
                <p:cNvGrpSpPr/>
                <p:nvPr/>
              </p:nvGrpSpPr>
              <p:grpSpPr>
                <a:xfrm>
                  <a:off x="0" y="0"/>
                  <a:ext cx="369633" cy="155023"/>
                  <a:chOff x="0" y="0"/>
                  <a:chExt cx="369633" cy="155023"/>
                </a:xfrm>
              </p:grpSpPr>
              <p:sp>
                <p:nvSpPr>
                  <p:cNvPr id="367" name="Google Shape;367;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68" name="Google Shape;368;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69" name="Google Shape;369;p24"/>
                <p:cNvGrpSpPr/>
                <p:nvPr/>
              </p:nvGrpSpPr>
              <p:grpSpPr>
                <a:xfrm>
                  <a:off x="419877" y="0"/>
                  <a:ext cx="369633" cy="155023"/>
                  <a:chOff x="0" y="0"/>
                  <a:chExt cx="369633" cy="155023"/>
                </a:xfrm>
              </p:grpSpPr>
              <p:sp>
                <p:nvSpPr>
                  <p:cNvPr id="370" name="Google Shape;370;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1" name="Google Shape;371;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72" name="Google Shape;372;p24"/>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73" name="Google Shape;373;p24"/>
              <p:cNvGrpSpPr/>
              <p:nvPr/>
            </p:nvGrpSpPr>
            <p:grpSpPr>
              <a:xfrm>
                <a:off x="9331" y="475861"/>
                <a:ext cx="994758" cy="155023"/>
                <a:chOff x="0" y="0"/>
                <a:chExt cx="994758" cy="155023"/>
              </a:xfrm>
            </p:grpSpPr>
            <p:grpSp>
              <p:nvGrpSpPr>
                <p:cNvPr id="374" name="Google Shape;374;p24"/>
                <p:cNvGrpSpPr/>
                <p:nvPr/>
              </p:nvGrpSpPr>
              <p:grpSpPr>
                <a:xfrm>
                  <a:off x="0" y="0"/>
                  <a:ext cx="369633" cy="155023"/>
                  <a:chOff x="0" y="0"/>
                  <a:chExt cx="369633" cy="155023"/>
                </a:xfrm>
              </p:grpSpPr>
              <p:sp>
                <p:nvSpPr>
                  <p:cNvPr id="375" name="Google Shape;375;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6" name="Google Shape;376;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77" name="Google Shape;377;p24"/>
                <p:cNvGrpSpPr/>
                <p:nvPr/>
              </p:nvGrpSpPr>
              <p:grpSpPr>
                <a:xfrm>
                  <a:off x="419877" y="0"/>
                  <a:ext cx="369633" cy="155023"/>
                  <a:chOff x="0" y="0"/>
                  <a:chExt cx="369633" cy="155023"/>
                </a:xfrm>
              </p:grpSpPr>
              <p:sp>
                <p:nvSpPr>
                  <p:cNvPr id="378" name="Google Shape;378;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9" name="Google Shape;379;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80" name="Google Shape;380;p24"/>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81" name="Google Shape;381;p24"/>
              <p:cNvGrpSpPr/>
              <p:nvPr/>
            </p:nvGrpSpPr>
            <p:grpSpPr>
              <a:xfrm>
                <a:off x="0" y="727787"/>
                <a:ext cx="994410" cy="154940"/>
                <a:chOff x="0" y="0"/>
                <a:chExt cx="994758" cy="155023"/>
              </a:xfrm>
            </p:grpSpPr>
            <p:grpSp>
              <p:nvGrpSpPr>
                <p:cNvPr id="382" name="Google Shape;382;p24"/>
                <p:cNvGrpSpPr/>
                <p:nvPr/>
              </p:nvGrpSpPr>
              <p:grpSpPr>
                <a:xfrm>
                  <a:off x="0" y="0"/>
                  <a:ext cx="369633" cy="155023"/>
                  <a:chOff x="0" y="0"/>
                  <a:chExt cx="369633" cy="155023"/>
                </a:xfrm>
              </p:grpSpPr>
              <p:sp>
                <p:nvSpPr>
                  <p:cNvPr id="383" name="Google Shape;383;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84" name="Google Shape;384;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85" name="Google Shape;385;p24"/>
                <p:cNvGrpSpPr/>
                <p:nvPr/>
              </p:nvGrpSpPr>
              <p:grpSpPr>
                <a:xfrm>
                  <a:off x="419877" y="0"/>
                  <a:ext cx="369633" cy="155023"/>
                  <a:chOff x="0" y="0"/>
                  <a:chExt cx="369633" cy="155023"/>
                </a:xfrm>
              </p:grpSpPr>
              <p:sp>
                <p:nvSpPr>
                  <p:cNvPr id="386" name="Google Shape;386;p24"/>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87" name="Google Shape;387;p24"/>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88" name="Google Shape;388;p24"/>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389" name="Google Shape;389;p24"/>
            <p:cNvSpPr/>
            <p:nvPr/>
          </p:nvSpPr>
          <p:spPr>
            <a:xfrm>
              <a:off x="1082351" y="0"/>
              <a:ext cx="154912"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0" name="Google Shape;390;p24"/>
            <p:cNvSpPr/>
            <p:nvPr/>
          </p:nvSpPr>
          <p:spPr>
            <a:xfrm>
              <a:off x="1063690" y="251926"/>
              <a:ext cx="154305" cy="154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1" name="Google Shape;391;p24"/>
            <p:cNvSpPr/>
            <p:nvPr/>
          </p:nvSpPr>
          <p:spPr>
            <a:xfrm>
              <a:off x="1073020" y="475861"/>
              <a:ext cx="154305" cy="154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2" name="Google Shape;392;p24"/>
            <p:cNvSpPr/>
            <p:nvPr/>
          </p:nvSpPr>
          <p:spPr>
            <a:xfrm>
              <a:off x="1054359" y="727787"/>
              <a:ext cx="154305" cy="154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5"/>
                                        </p:tgtEl>
                                        <p:attrNameLst>
                                          <p:attrName>style.visibility</p:attrName>
                                        </p:attrNameLst>
                                      </p:cBhvr>
                                      <p:to>
                                        <p:strVal val="visible"/>
                                      </p:to>
                                    </p:set>
                                    <p:animEffect filter="fade" transition="in">
                                      <p:cBhvr>
                                        <p:cTn dur="500"/>
                                        <p:tgtEl>
                                          <p:spTgt spid="3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25"/>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398" name="Google Shape;398;p25"/>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399" name="Google Shape;399;p25"/>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array model</a:t>
            </a:r>
            <a:endParaRPr b="0" i="0" sz="1800" u="none" cap="none" strike="noStrike">
              <a:solidFill>
                <a:srgbClr val="000000"/>
              </a:solidFill>
              <a:latin typeface="Arial"/>
              <a:ea typeface="Arial"/>
              <a:cs typeface="Arial"/>
              <a:sym typeface="Arial"/>
            </a:endParaRPr>
          </a:p>
        </p:txBody>
      </p:sp>
      <p:sp>
        <p:nvSpPr>
          <p:cNvPr id="400" name="Google Shape;400;p25"/>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3. The students needed to be in an orderly array with 5 rows and 5 columns. How many students are in the array?</a:t>
            </a:r>
            <a:endParaRPr/>
          </a:p>
        </p:txBody>
      </p:sp>
      <p:grpSp>
        <p:nvGrpSpPr>
          <p:cNvPr id="401" name="Google Shape;401;p25"/>
          <p:cNvGrpSpPr/>
          <p:nvPr/>
        </p:nvGrpSpPr>
        <p:grpSpPr>
          <a:xfrm>
            <a:off x="4398228" y="3051174"/>
            <a:ext cx="2613759" cy="2983865"/>
            <a:chOff x="5591492" y="2853055"/>
            <a:chExt cx="1009015" cy="1151890"/>
          </a:xfrm>
        </p:grpSpPr>
        <p:grpSp>
          <p:nvGrpSpPr>
            <p:cNvPr id="402" name="Google Shape;402;p25"/>
            <p:cNvGrpSpPr/>
            <p:nvPr/>
          </p:nvGrpSpPr>
          <p:grpSpPr>
            <a:xfrm>
              <a:off x="5603557" y="2853055"/>
              <a:ext cx="994410" cy="154940"/>
              <a:chOff x="0" y="0"/>
              <a:chExt cx="994758" cy="155023"/>
            </a:xfrm>
          </p:grpSpPr>
          <p:grpSp>
            <p:nvGrpSpPr>
              <p:cNvPr id="403" name="Google Shape;403;p25"/>
              <p:cNvGrpSpPr/>
              <p:nvPr/>
            </p:nvGrpSpPr>
            <p:grpSpPr>
              <a:xfrm>
                <a:off x="0" y="0"/>
                <a:ext cx="369633" cy="155023"/>
                <a:chOff x="0" y="0"/>
                <a:chExt cx="369633" cy="155023"/>
              </a:xfrm>
            </p:grpSpPr>
            <p:sp>
              <p:nvSpPr>
                <p:cNvPr id="404" name="Google Shape;404;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5" name="Google Shape;405;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06" name="Google Shape;406;p25"/>
              <p:cNvGrpSpPr/>
              <p:nvPr/>
            </p:nvGrpSpPr>
            <p:grpSpPr>
              <a:xfrm>
                <a:off x="419877" y="0"/>
                <a:ext cx="369633" cy="155023"/>
                <a:chOff x="0" y="0"/>
                <a:chExt cx="369633" cy="155023"/>
              </a:xfrm>
            </p:grpSpPr>
            <p:sp>
              <p:nvSpPr>
                <p:cNvPr id="407" name="Google Shape;407;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8" name="Google Shape;408;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409" name="Google Shape;409;p25"/>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10" name="Google Shape;410;p25"/>
            <p:cNvGrpSpPr/>
            <p:nvPr/>
          </p:nvGrpSpPr>
          <p:grpSpPr>
            <a:xfrm>
              <a:off x="5606097" y="3126740"/>
              <a:ext cx="994410" cy="154940"/>
              <a:chOff x="0" y="0"/>
              <a:chExt cx="994758" cy="155023"/>
            </a:xfrm>
          </p:grpSpPr>
          <p:grpSp>
            <p:nvGrpSpPr>
              <p:cNvPr id="411" name="Google Shape;411;p25"/>
              <p:cNvGrpSpPr/>
              <p:nvPr/>
            </p:nvGrpSpPr>
            <p:grpSpPr>
              <a:xfrm>
                <a:off x="0" y="0"/>
                <a:ext cx="369633" cy="155023"/>
                <a:chOff x="0" y="0"/>
                <a:chExt cx="369633" cy="155023"/>
              </a:xfrm>
            </p:grpSpPr>
            <p:sp>
              <p:nvSpPr>
                <p:cNvPr id="412" name="Google Shape;412;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3" name="Google Shape;413;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14" name="Google Shape;414;p25"/>
              <p:cNvGrpSpPr/>
              <p:nvPr/>
            </p:nvGrpSpPr>
            <p:grpSpPr>
              <a:xfrm>
                <a:off x="419877" y="0"/>
                <a:ext cx="369633" cy="155023"/>
                <a:chOff x="0" y="0"/>
                <a:chExt cx="369633" cy="155023"/>
              </a:xfrm>
            </p:grpSpPr>
            <p:sp>
              <p:nvSpPr>
                <p:cNvPr id="415" name="Google Shape;415;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6" name="Google Shape;416;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417" name="Google Shape;417;p25"/>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18" name="Google Shape;418;p25"/>
            <p:cNvGrpSpPr/>
            <p:nvPr/>
          </p:nvGrpSpPr>
          <p:grpSpPr>
            <a:xfrm>
              <a:off x="5599747" y="3377565"/>
              <a:ext cx="994410" cy="154940"/>
              <a:chOff x="0" y="0"/>
              <a:chExt cx="994758" cy="155023"/>
            </a:xfrm>
          </p:grpSpPr>
          <p:grpSp>
            <p:nvGrpSpPr>
              <p:cNvPr id="419" name="Google Shape;419;p25"/>
              <p:cNvGrpSpPr/>
              <p:nvPr/>
            </p:nvGrpSpPr>
            <p:grpSpPr>
              <a:xfrm>
                <a:off x="0" y="0"/>
                <a:ext cx="369633" cy="155023"/>
                <a:chOff x="0" y="0"/>
                <a:chExt cx="369633" cy="155023"/>
              </a:xfrm>
            </p:grpSpPr>
            <p:sp>
              <p:nvSpPr>
                <p:cNvPr id="420" name="Google Shape;420;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21" name="Google Shape;421;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22" name="Google Shape;422;p25"/>
              <p:cNvGrpSpPr/>
              <p:nvPr/>
            </p:nvGrpSpPr>
            <p:grpSpPr>
              <a:xfrm>
                <a:off x="419877" y="0"/>
                <a:ext cx="369633" cy="155023"/>
                <a:chOff x="0" y="0"/>
                <a:chExt cx="369633" cy="155023"/>
              </a:xfrm>
            </p:grpSpPr>
            <p:sp>
              <p:nvSpPr>
                <p:cNvPr id="423" name="Google Shape;423;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24" name="Google Shape;424;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425" name="Google Shape;425;p25"/>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26" name="Google Shape;426;p25"/>
            <p:cNvGrpSpPr/>
            <p:nvPr/>
          </p:nvGrpSpPr>
          <p:grpSpPr>
            <a:xfrm>
              <a:off x="5597842" y="3599180"/>
              <a:ext cx="994410" cy="154940"/>
              <a:chOff x="0" y="0"/>
              <a:chExt cx="994758" cy="155023"/>
            </a:xfrm>
          </p:grpSpPr>
          <p:grpSp>
            <p:nvGrpSpPr>
              <p:cNvPr id="427" name="Google Shape;427;p25"/>
              <p:cNvGrpSpPr/>
              <p:nvPr/>
            </p:nvGrpSpPr>
            <p:grpSpPr>
              <a:xfrm>
                <a:off x="0" y="0"/>
                <a:ext cx="369633" cy="155023"/>
                <a:chOff x="0" y="0"/>
                <a:chExt cx="369633" cy="155023"/>
              </a:xfrm>
            </p:grpSpPr>
            <p:sp>
              <p:nvSpPr>
                <p:cNvPr id="428" name="Google Shape;428;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29" name="Google Shape;429;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30" name="Google Shape;430;p25"/>
              <p:cNvGrpSpPr/>
              <p:nvPr/>
            </p:nvGrpSpPr>
            <p:grpSpPr>
              <a:xfrm>
                <a:off x="419877" y="0"/>
                <a:ext cx="369633" cy="155023"/>
                <a:chOff x="0" y="0"/>
                <a:chExt cx="369633" cy="155023"/>
              </a:xfrm>
            </p:grpSpPr>
            <p:sp>
              <p:nvSpPr>
                <p:cNvPr id="431" name="Google Shape;431;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32" name="Google Shape;432;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433" name="Google Shape;433;p25"/>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34" name="Google Shape;434;p25"/>
            <p:cNvGrpSpPr/>
            <p:nvPr/>
          </p:nvGrpSpPr>
          <p:grpSpPr>
            <a:xfrm>
              <a:off x="5591492" y="3850005"/>
              <a:ext cx="994410" cy="154940"/>
              <a:chOff x="0" y="0"/>
              <a:chExt cx="994758" cy="155023"/>
            </a:xfrm>
          </p:grpSpPr>
          <p:grpSp>
            <p:nvGrpSpPr>
              <p:cNvPr id="435" name="Google Shape;435;p25"/>
              <p:cNvGrpSpPr/>
              <p:nvPr/>
            </p:nvGrpSpPr>
            <p:grpSpPr>
              <a:xfrm>
                <a:off x="0" y="0"/>
                <a:ext cx="369633" cy="155023"/>
                <a:chOff x="0" y="0"/>
                <a:chExt cx="369633" cy="155023"/>
              </a:xfrm>
            </p:grpSpPr>
            <p:sp>
              <p:nvSpPr>
                <p:cNvPr id="436" name="Google Shape;436;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37" name="Google Shape;437;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38" name="Google Shape;438;p25"/>
              <p:cNvGrpSpPr/>
              <p:nvPr/>
            </p:nvGrpSpPr>
            <p:grpSpPr>
              <a:xfrm>
                <a:off x="419877" y="0"/>
                <a:ext cx="369633" cy="155023"/>
                <a:chOff x="0" y="0"/>
                <a:chExt cx="369633" cy="155023"/>
              </a:xfrm>
            </p:grpSpPr>
            <p:sp>
              <p:nvSpPr>
                <p:cNvPr id="439" name="Google Shape;439;p25"/>
                <p:cNvSpPr/>
                <p:nvPr/>
              </p:nvSpPr>
              <p:spPr>
                <a:xfrm>
                  <a:off x="0" y="0"/>
                  <a:ext cx="154940"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40" name="Google Shape;440;p25"/>
                <p:cNvSpPr/>
                <p:nvPr/>
              </p:nvSpPr>
              <p:spPr>
                <a:xfrm>
                  <a:off x="214604" y="0"/>
                  <a:ext cx="155029" cy="15502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441" name="Google Shape;441;p25"/>
              <p:cNvSpPr/>
              <p:nvPr/>
            </p:nvSpPr>
            <p:spPr>
              <a:xfrm>
                <a:off x="839755" y="0"/>
                <a:ext cx="155003" cy="15494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1"/>
                                        </p:tgtEl>
                                        <p:attrNameLst>
                                          <p:attrName>style.visibility</p:attrName>
                                        </p:attrNameLst>
                                      </p:cBhvr>
                                      <p:to>
                                        <p:strVal val="visible"/>
                                      </p:to>
                                    </p:set>
                                    <p:animEffect filter="fade" transition="in">
                                      <p:cBhvr>
                                        <p:cTn dur="500"/>
                                        <p:tgtEl>
                                          <p:spTgt spid="4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26"/>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447" name="Google Shape;447;p2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448" name="Google Shape;448;p26"/>
          <p:cNvSpPr/>
          <p:nvPr/>
        </p:nvSpPr>
        <p:spPr>
          <a:xfrm>
            <a:off x="3823187" y="562173"/>
            <a:ext cx="4607176" cy="65864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tape diagrams</a:t>
            </a:r>
            <a:endParaRPr b="0" i="0" sz="1800" u="none" cap="none" strike="noStrike">
              <a:solidFill>
                <a:srgbClr val="000000"/>
              </a:solidFill>
              <a:latin typeface="Arial"/>
              <a:ea typeface="Arial"/>
              <a:cs typeface="Arial"/>
              <a:sym typeface="Arial"/>
            </a:endParaRPr>
          </a:p>
        </p:txBody>
      </p:sp>
      <p:sp>
        <p:nvSpPr>
          <p:cNvPr id="449" name="Google Shape;449;p26"/>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1.  Diana has 24 lollipops. She places them in an array with 4 rows. How many lollipops are in each row? </a:t>
            </a:r>
            <a:endParaRPr/>
          </a:p>
        </p:txBody>
      </p:sp>
      <p:grpSp>
        <p:nvGrpSpPr>
          <p:cNvPr id="450" name="Google Shape;450;p26"/>
          <p:cNvGrpSpPr/>
          <p:nvPr/>
        </p:nvGrpSpPr>
        <p:grpSpPr>
          <a:xfrm>
            <a:off x="546704" y="3154011"/>
            <a:ext cx="9785370" cy="609617"/>
            <a:chOff x="536581" y="3555333"/>
            <a:chExt cx="9785370" cy="609617"/>
          </a:xfrm>
        </p:grpSpPr>
        <p:grpSp>
          <p:nvGrpSpPr>
            <p:cNvPr id="451" name="Google Shape;451;p26"/>
            <p:cNvGrpSpPr/>
            <p:nvPr/>
          </p:nvGrpSpPr>
          <p:grpSpPr>
            <a:xfrm>
              <a:off x="536581" y="3555333"/>
              <a:ext cx="2445218" cy="597245"/>
              <a:chOff x="0" y="0"/>
              <a:chExt cx="1380931" cy="337794"/>
            </a:xfrm>
          </p:grpSpPr>
          <p:sp>
            <p:nvSpPr>
              <p:cNvPr id="452" name="Google Shape;452;p26"/>
              <p:cNvSpPr/>
              <p:nvPr/>
            </p:nvSpPr>
            <p:spPr>
              <a:xfrm>
                <a:off x="0" y="0"/>
                <a:ext cx="138093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453" name="Google Shape;453;p26"/>
              <p:cNvGrpSpPr/>
              <p:nvPr/>
            </p:nvGrpSpPr>
            <p:grpSpPr>
              <a:xfrm>
                <a:off x="102637" y="93306"/>
                <a:ext cx="1218567" cy="155009"/>
                <a:chOff x="0" y="0"/>
                <a:chExt cx="1218567" cy="155009"/>
              </a:xfrm>
            </p:grpSpPr>
            <p:sp>
              <p:nvSpPr>
                <p:cNvPr id="454" name="Google Shape;454;p26"/>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55" name="Google Shape;455;p26"/>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56" name="Google Shape;456;p26"/>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57" name="Google Shape;457;p26"/>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58" name="Google Shape;458;p26"/>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59" name="Google Shape;459;p26"/>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460" name="Google Shape;460;p26"/>
            <p:cNvGrpSpPr/>
            <p:nvPr/>
          </p:nvGrpSpPr>
          <p:grpSpPr>
            <a:xfrm>
              <a:off x="2986298" y="3559832"/>
              <a:ext cx="2445218" cy="597245"/>
              <a:chOff x="0" y="0"/>
              <a:chExt cx="1380931" cy="337794"/>
            </a:xfrm>
          </p:grpSpPr>
          <p:sp>
            <p:nvSpPr>
              <p:cNvPr id="461" name="Google Shape;461;p26"/>
              <p:cNvSpPr/>
              <p:nvPr/>
            </p:nvSpPr>
            <p:spPr>
              <a:xfrm>
                <a:off x="0" y="0"/>
                <a:ext cx="138093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462" name="Google Shape;462;p26"/>
              <p:cNvGrpSpPr/>
              <p:nvPr/>
            </p:nvGrpSpPr>
            <p:grpSpPr>
              <a:xfrm>
                <a:off x="102637" y="93306"/>
                <a:ext cx="1218567" cy="155009"/>
                <a:chOff x="0" y="0"/>
                <a:chExt cx="1218567" cy="155009"/>
              </a:xfrm>
            </p:grpSpPr>
            <p:sp>
              <p:nvSpPr>
                <p:cNvPr id="463" name="Google Shape;463;p26"/>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64" name="Google Shape;464;p26"/>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65" name="Google Shape;465;p26"/>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66" name="Google Shape;466;p26"/>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67" name="Google Shape;467;p26"/>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68" name="Google Shape;468;p26"/>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469" name="Google Shape;469;p26"/>
            <p:cNvGrpSpPr/>
            <p:nvPr/>
          </p:nvGrpSpPr>
          <p:grpSpPr>
            <a:xfrm>
              <a:off x="5427016" y="3563206"/>
              <a:ext cx="2445218" cy="597245"/>
              <a:chOff x="0" y="0"/>
              <a:chExt cx="1380931" cy="337794"/>
            </a:xfrm>
          </p:grpSpPr>
          <p:sp>
            <p:nvSpPr>
              <p:cNvPr id="470" name="Google Shape;470;p26"/>
              <p:cNvSpPr/>
              <p:nvPr/>
            </p:nvSpPr>
            <p:spPr>
              <a:xfrm>
                <a:off x="0" y="0"/>
                <a:ext cx="138093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471" name="Google Shape;471;p26"/>
              <p:cNvGrpSpPr/>
              <p:nvPr/>
            </p:nvGrpSpPr>
            <p:grpSpPr>
              <a:xfrm>
                <a:off x="102637" y="93306"/>
                <a:ext cx="1218567" cy="155009"/>
                <a:chOff x="0" y="0"/>
                <a:chExt cx="1218567" cy="155009"/>
              </a:xfrm>
            </p:grpSpPr>
            <p:sp>
              <p:nvSpPr>
                <p:cNvPr id="472" name="Google Shape;472;p26"/>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73" name="Google Shape;473;p26"/>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74" name="Google Shape;474;p26"/>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75" name="Google Shape;475;p26"/>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76" name="Google Shape;476;p26"/>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77" name="Google Shape;477;p26"/>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478" name="Google Shape;478;p26"/>
            <p:cNvGrpSpPr/>
            <p:nvPr/>
          </p:nvGrpSpPr>
          <p:grpSpPr>
            <a:xfrm>
              <a:off x="7876733" y="3567705"/>
              <a:ext cx="2445218" cy="597245"/>
              <a:chOff x="0" y="0"/>
              <a:chExt cx="1380931" cy="337794"/>
            </a:xfrm>
          </p:grpSpPr>
          <p:sp>
            <p:nvSpPr>
              <p:cNvPr id="479" name="Google Shape;479;p26"/>
              <p:cNvSpPr/>
              <p:nvPr/>
            </p:nvSpPr>
            <p:spPr>
              <a:xfrm>
                <a:off x="0" y="0"/>
                <a:ext cx="138093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480" name="Google Shape;480;p26"/>
              <p:cNvGrpSpPr/>
              <p:nvPr/>
            </p:nvGrpSpPr>
            <p:grpSpPr>
              <a:xfrm>
                <a:off x="102637" y="93306"/>
                <a:ext cx="1218567" cy="155009"/>
                <a:chOff x="0" y="0"/>
                <a:chExt cx="1218567" cy="155009"/>
              </a:xfrm>
            </p:grpSpPr>
            <p:sp>
              <p:nvSpPr>
                <p:cNvPr id="481" name="Google Shape;481;p26"/>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82" name="Google Shape;482;p26"/>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83" name="Google Shape;483;p26"/>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84" name="Google Shape;484;p26"/>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85" name="Google Shape;485;p26"/>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86" name="Google Shape;486;p26"/>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grpSp>
        <p:nvGrpSpPr>
          <p:cNvPr id="487" name="Google Shape;487;p26"/>
          <p:cNvGrpSpPr/>
          <p:nvPr/>
        </p:nvGrpSpPr>
        <p:grpSpPr>
          <a:xfrm>
            <a:off x="546704" y="4352784"/>
            <a:ext cx="10156539" cy="603994"/>
            <a:chOff x="546704" y="4352784"/>
            <a:chExt cx="10156539" cy="603994"/>
          </a:xfrm>
        </p:grpSpPr>
        <p:grpSp>
          <p:nvGrpSpPr>
            <p:cNvPr id="488" name="Google Shape;488;p26"/>
            <p:cNvGrpSpPr/>
            <p:nvPr/>
          </p:nvGrpSpPr>
          <p:grpSpPr>
            <a:xfrm>
              <a:off x="546704" y="4356159"/>
              <a:ext cx="1704004" cy="597245"/>
              <a:chOff x="0" y="0"/>
              <a:chExt cx="962168" cy="337185"/>
            </a:xfrm>
          </p:grpSpPr>
          <p:sp>
            <p:nvSpPr>
              <p:cNvPr id="489" name="Google Shape;489;p26"/>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490" name="Google Shape;490;p26"/>
              <p:cNvGrpSpPr/>
              <p:nvPr/>
            </p:nvGrpSpPr>
            <p:grpSpPr>
              <a:xfrm>
                <a:off x="95535" y="68239"/>
                <a:ext cx="789565" cy="154730"/>
                <a:chOff x="0" y="0"/>
                <a:chExt cx="789565" cy="154730"/>
              </a:xfrm>
            </p:grpSpPr>
            <p:sp>
              <p:nvSpPr>
                <p:cNvPr id="491" name="Google Shape;491;p26"/>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92" name="Google Shape;492;p26"/>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93" name="Google Shape;493;p26"/>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94" name="Google Shape;494;p26"/>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495" name="Google Shape;495;p26"/>
            <p:cNvGrpSpPr/>
            <p:nvPr/>
          </p:nvGrpSpPr>
          <p:grpSpPr>
            <a:xfrm>
              <a:off x="2230462" y="4359533"/>
              <a:ext cx="1704004" cy="597245"/>
              <a:chOff x="0" y="0"/>
              <a:chExt cx="962168" cy="337185"/>
            </a:xfrm>
          </p:grpSpPr>
          <p:sp>
            <p:nvSpPr>
              <p:cNvPr id="496" name="Google Shape;496;p26"/>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497" name="Google Shape;497;p26"/>
              <p:cNvGrpSpPr/>
              <p:nvPr/>
            </p:nvGrpSpPr>
            <p:grpSpPr>
              <a:xfrm>
                <a:off x="95535" y="68239"/>
                <a:ext cx="789565" cy="154730"/>
                <a:chOff x="0" y="0"/>
                <a:chExt cx="789565" cy="154730"/>
              </a:xfrm>
            </p:grpSpPr>
            <p:sp>
              <p:nvSpPr>
                <p:cNvPr id="498" name="Google Shape;498;p26"/>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99" name="Google Shape;499;p26"/>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00" name="Google Shape;500;p26"/>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01" name="Google Shape;501;p26"/>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02" name="Google Shape;502;p26"/>
            <p:cNvGrpSpPr/>
            <p:nvPr/>
          </p:nvGrpSpPr>
          <p:grpSpPr>
            <a:xfrm>
              <a:off x="3931092" y="4352784"/>
              <a:ext cx="1704004" cy="597245"/>
              <a:chOff x="0" y="0"/>
              <a:chExt cx="962168" cy="337185"/>
            </a:xfrm>
          </p:grpSpPr>
          <p:sp>
            <p:nvSpPr>
              <p:cNvPr id="503" name="Google Shape;503;p26"/>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04" name="Google Shape;504;p26"/>
              <p:cNvGrpSpPr/>
              <p:nvPr/>
            </p:nvGrpSpPr>
            <p:grpSpPr>
              <a:xfrm>
                <a:off x="95535" y="68239"/>
                <a:ext cx="789565" cy="154730"/>
                <a:chOff x="0" y="0"/>
                <a:chExt cx="789565" cy="154730"/>
              </a:xfrm>
            </p:grpSpPr>
            <p:sp>
              <p:nvSpPr>
                <p:cNvPr id="505" name="Google Shape;505;p26"/>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06" name="Google Shape;506;p26"/>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07" name="Google Shape;507;p26"/>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08" name="Google Shape;508;p26"/>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09" name="Google Shape;509;p26"/>
            <p:cNvGrpSpPr/>
            <p:nvPr/>
          </p:nvGrpSpPr>
          <p:grpSpPr>
            <a:xfrm>
              <a:off x="5614851" y="4356159"/>
              <a:ext cx="1704004" cy="597245"/>
              <a:chOff x="0" y="0"/>
              <a:chExt cx="962168" cy="337185"/>
            </a:xfrm>
          </p:grpSpPr>
          <p:sp>
            <p:nvSpPr>
              <p:cNvPr id="510" name="Google Shape;510;p26"/>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11" name="Google Shape;511;p26"/>
              <p:cNvGrpSpPr/>
              <p:nvPr/>
            </p:nvGrpSpPr>
            <p:grpSpPr>
              <a:xfrm>
                <a:off x="95535" y="68239"/>
                <a:ext cx="789565" cy="154730"/>
                <a:chOff x="0" y="0"/>
                <a:chExt cx="789565" cy="154730"/>
              </a:xfrm>
            </p:grpSpPr>
            <p:sp>
              <p:nvSpPr>
                <p:cNvPr id="512" name="Google Shape;512;p26"/>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13" name="Google Shape;513;p26"/>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14" name="Google Shape;514;p26"/>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15" name="Google Shape;515;p26"/>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16" name="Google Shape;516;p26"/>
            <p:cNvGrpSpPr/>
            <p:nvPr/>
          </p:nvGrpSpPr>
          <p:grpSpPr>
            <a:xfrm>
              <a:off x="7315480" y="4352784"/>
              <a:ext cx="1704004" cy="597245"/>
              <a:chOff x="0" y="0"/>
              <a:chExt cx="962168" cy="337185"/>
            </a:xfrm>
          </p:grpSpPr>
          <p:sp>
            <p:nvSpPr>
              <p:cNvPr id="517" name="Google Shape;517;p26"/>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18" name="Google Shape;518;p26"/>
              <p:cNvGrpSpPr/>
              <p:nvPr/>
            </p:nvGrpSpPr>
            <p:grpSpPr>
              <a:xfrm>
                <a:off x="95535" y="68239"/>
                <a:ext cx="789565" cy="154730"/>
                <a:chOff x="0" y="0"/>
                <a:chExt cx="789565" cy="154730"/>
              </a:xfrm>
            </p:grpSpPr>
            <p:sp>
              <p:nvSpPr>
                <p:cNvPr id="519" name="Google Shape;519;p26"/>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20" name="Google Shape;520;p26"/>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21" name="Google Shape;521;p26"/>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22" name="Google Shape;522;p26"/>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23" name="Google Shape;523;p26"/>
            <p:cNvGrpSpPr/>
            <p:nvPr/>
          </p:nvGrpSpPr>
          <p:grpSpPr>
            <a:xfrm>
              <a:off x="8999239" y="4356159"/>
              <a:ext cx="1704004" cy="597245"/>
              <a:chOff x="0" y="0"/>
              <a:chExt cx="962168" cy="337185"/>
            </a:xfrm>
          </p:grpSpPr>
          <p:sp>
            <p:nvSpPr>
              <p:cNvPr id="524" name="Google Shape;524;p26"/>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25" name="Google Shape;525;p26"/>
              <p:cNvGrpSpPr/>
              <p:nvPr/>
            </p:nvGrpSpPr>
            <p:grpSpPr>
              <a:xfrm>
                <a:off x="95535" y="68239"/>
                <a:ext cx="789565" cy="154730"/>
                <a:chOff x="0" y="0"/>
                <a:chExt cx="789565" cy="154730"/>
              </a:xfrm>
            </p:grpSpPr>
            <p:sp>
              <p:nvSpPr>
                <p:cNvPr id="526" name="Google Shape;526;p26"/>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27" name="Google Shape;527;p26"/>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28" name="Google Shape;528;p26"/>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29" name="Google Shape;529;p26"/>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gtEl>
                                        <p:attrNameLst>
                                          <p:attrName>style.visibility</p:attrName>
                                        </p:attrNameLst>
                                      </p:cBhvr>
                                      <p:to>
                                        <p:strVal val="visible"/>
                                      </p:to>
                                    </p:set>
                                    <p:animEffect filter="fade" transition="in">
                                      <p:cBhvr>
                                        <p:cTn dur="500"/>
                                        <p:tgtEl>
                                          <p:spTgt spid="4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7"/>
                                        </p:tgtEl>
                                        <p:attrNameLst>
                                          <p:attrName>style.visibility</p:attrName>
                                        </p:attrNameLst>
                                      </p:cBhvr>
                                      <p:to>
                                        <p:strVal val="visible"/>
                                      </p:to>
                                    </p:set>
                                    <p:animEffect filter="fade" transition="in">
                                      <p:cBhvr>
                                        <p:cTn dur="500"/>
                                        <p:tgtEl>
                                          <p:spTgt spid="4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27"/>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535" name="Google Shape;535;p27"/>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536" name="Google Shape;536;p27"/>
          <p:cNvSpPr/>
          <p:nvPr/>
        </p:nvSpPr>
        <p:spPr>
          <a:xfrm>
            <a:off x="3823187" y="562173"/>
            <a:ext cx="4607176" cy="65864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tape diagrams</a:t>
            </a:r>
            <a:endParaRPr b="0" i="0" sz="1800" u="none" cap="none" strike="noStrike">
              <a:solidFill>
                <a:srgbClr val="000000"/>
              </a:solidFill>
              <a:latin typeface="Arial"/>
              <a:ea typeface="Arial"/>
              <a:cs typeface="Arial"/>
              <a:sym typeface="Arial"/>
            </a:endParaRPr>
          </a:p>
        </p:txBody>
      </p:sp>
      <p:sp>
        <p:nvSpPr>
          <p:cNvPr id="537" name="Google Shape;537;p27"/>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2. Camille has 28 jellybeans. She gives her four friends an equal amount. How many jellybeans did each friend receive?</a:t>
            </a:r>
            <a:endParaRPr/>
          </a:p>
        </p:txBody>
      </p:sp>
      <p:grpSp>
        <p:nvGrpSpPr>
          <p:cNvPr id="538" name="Google Shape;538;p27"/>
          <p:cNvGrpSpPr/>
          <p:nvPr/>
        </p:nvGrpSpPr>
        <p:grpSpPr>
          <a:xfrm>
            <a:off x="603445" y="4392220"/>
            <a:ext cx="11046659" cy="564559"/>
            <a:chOff x="603445" y="4392220"/>
            <a:chExt cx="11046659" cy="564559"/>
          </a:xfrm>
        </p:grpSpPr>
        <p:grpSp>
          <p:nvGrpSpPr>
            <p:cNvPr id="539" name="Google Shape;539;p27"/>
            <p:cNvGrpSpPr/>
            <p:nvPr/>
          </p:nvGrpSpPr>
          <p:grpSpPr>
            <a:xfrm>
              <a:off x="603445" y="4395368"/>
              <a:ext cx="1589787" cy="557213"/>
              <a:chOff x="0" y="0"/>
              <a:chExt cx="962168" cy="337185"/>
            </a:xfrm>
          </p:grpSpPr>
          <p:sp>
            <p:nvSpPr>
              <p:cNvPr id="540" name="Google Shape;540;p27"/>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41" name="Google Shape;541;p27"/>
              <p:cNvGrpSpPr/>
              <p:nvPr/>
            </p:nvGrpSpPr>
            <p:grpSpPr>
              <a:xfrm>
                <a:off x="95535" y="68239"/>
                <a:ext cx="789565" cy="154730"/>
                <a:chOff x="0" y="0"/>
                <a:chExt cx="789565" cy="154730"/>
              </a:xfrm>
            </p:grpSpPr>
            <p:sp>
              <p:nvSpPr>
                <p:cNvPr id="542" name="Google Shape;542;p27"/>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43" name="Google Shape;543;p27"/>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44" name="Google Shape;544;p27"/>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45" name="Google Shape;545;p27"/>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46" name="Google Shape;546;p27"/>
            <p:cNvGrpSpPr/>
            <p:nvPr/>
          </p:nvGrpSpPr>
          <p:grpSpPr>
            <a:xfrm>
              <a:off x="2172245" y="4398516"/>
              <a:ext cx="1589787" cy="557213"/>
              <a:chOff x="0" y="0"/>
              <a:chExt cx="962168" cy="337185"/>
            </a:xfrm>
          </p:grpSpPr>
          <p:sp>
            <p:nvSpPr>
              <p:cNvPr id="547" name="Google Shape;547;p27"/>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48" name="Google Shape;548;p27"/>
              <p:cNvGrpSpPr/>
              <p:nvPr/>
            </p:nvGrpSpPr>
            <p:grpSpPr>
              <a:xfrm>
                <a:off x="95535" y="68239"/>
                <a:ext cx="789565" cy="154730"/>
                <a:chOff x="0" y="0"/>
                <a:chExt cx="789565" cy="154730"/>
              </a:xfrm>
            </p:grpSpPr>
            <p:sp>
              <p:nvSpPr>
                <p:cNvPr id="549" name="Google Shape;549;p27"/>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50" name="Google Shape;550;p27"/>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51" name="Google Shape;551;p27"/>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52" name="Google Shape;552;p27"/>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53" name="Google Shape;553;p27"/>
            <p:cNvGrpSpPr/>
            <p:nvPr/>
          </p:nvGrpSpPr>
          <p:grpSpPr>
            <a:xfrm>
              <a:off x="3758884" y="4392220"/>
              <a:ext cx="1589787" cy="557213"/>
              <a:chOff x="0" y="0"/>
              <a:chExt cx="962168" cy="337185"/>
            </a:xfrm>
          </p:grpSpPr>
          <p:sp>
            <p:nvSpPr>
              <p:cNvPr id="554" name="Google Shape;554;p27"/>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55" name="Google Shape;555;p27"/>
              <p:cNvGrpSpPr/>
              <p:nvPr/>
            </p:nvGrpSpPr>
            <p:grpSpPr>
              <a:xfrm>
                <a:off x="95535" y="68239"/>
                <a:ext cx="789565" cy="154730"/>
                <a:chOff x="0" y="0"/>
                <a:chExt cx="789565" cy="154730"/>
              </a:xfrm>
            </p:grpSpPr>
            <p:sp>
              <p:nvSpPr>
                <p:cNvPr id="556" name="Google Shape;556;p27"/>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57" name="Google Shape;557;p27"/>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58" name="Google Shape;558;p27"/>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59" name="Google Shape;559;p27"/>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60" name="Google Shape;560;p27"/>
            <p:cNvGrpSpPr/>
            <p:nvPr/>
          </p:nvGrpSpPr>
          <p:grpSpPr>
            <a:xfrm>
              <a:off x="5329782" y="4395368"/>
              <a:ext cx="1589787" cy="557213"/>
              <a:chOff x="0" y="0"/>
              <a:chExt cx="962168" cy="337185"/>
            </a:xfrm>
          </p:grpSpPr>
          <p:sp>
            <p:nvSpPr>
              <p:cNvPr id="561" name="Google Shape;561;p27"/>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62" name="Google Shape;562;p27"/>
              <p:cNvGrpSpPr/>
              <p:nvPr/>
            </p:nvGrpSpPr>
            <p:grpSpPr>
              <a:xfrm>
                <a:off x="95535" y="68239"/>
                <a:ext cx="789565" cy="154730"/>
                <a:chOff x="0" y="0"/>
                <a:chExt cx="789565" cy="154730"/>
              </a:xfrm>
            </p:grpSpPr>
            <p:sp>
              <p:nvSpPr>
                <p:cNvPr id="563" name="Google Shape;563;p27"/>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64" name="Google Shape;564;p27"/>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65" name="Google Shape;565;p27"/>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66" name="Google Shape;566;p27"/>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67" name="Google Shape;567;p27"/>
            <p:cNvGrpSpPr/>
            <p:nvPr/>
          </p:nvGrpSpPr>
          <p:grpSpPr>
            <a:xfrm>
              <a:off x="6916421" y="4392220"/>
              <a:ext cx="1589787" cy="557213"/>
              <a:chOff x="0" y="0"/>
              <a:chExt cx="962168" cy="337185"/>
            </a:xfrm>
          </p:grpSpPr>
          <p:sp>
            <p:nvSpPr>
              <p:cNvPr id="568" name="Google Shape;568;p27"/>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69" name="Google Shape;569;p27"/>
              <p:cNvGrpSpPr/>
              <p:nvPr/>
            </p:nvGrpSpPr>
            <p:grpSpPr>
              <a:xfrm>
                <a:off x="95535" y="68239"/>
                <a:ext cx="789565" cy="154730"/>
                <a:chOff x="0" y="0"/>
                <a:chExt cx="789565" cy="154730"/>
              </a:xfrm>
            </p:grpSpPr>
            <p:sp>
              <p:nvSpPr>
                <p:cNvPr id="570" name="Google Shape;570;p27"/>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71" name="Google Shape;571;p27"/>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72" name="Google Shape;572;p27"/>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73" name="Google Shape;573;p27"/>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74" name="Google Shape;574;p27"/>
            <p:cNvGrpSpPr/>
            <p:nvPr/>
          </p:nvGrpSpPr>
          <p:grpSpPr>
            <a:xfrm>
              <a:off x="8487320" y="4395368"/>
              <a:ext cx="1589787" cy="557213"/>
              <a:chOff x="0" y="0"/>
              <a:chExt cx="962168" cy="337185"/>
            </a:xfrm>
          </p:grpSpPr>
          <p:sp>
            <p:nvSpPr>
              <p:cNvPr id="575" name="Google Shape;575;p27"/>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76" name="Google Shape;576;p27"/>
              <p:cNvGrpSpPr/>
              <p:nvPr/>
            </p:nvGrpSpPr>
            <p:grpSpPr>
              <a:xfrm>
                <a:off x="95535" y="68239"/>
                <a:ext cx="789565" cy="154730"/>
                <a:chOff x="0" y="0"/>
                <a:chExt cx="789565" cy="154730"/>
              </a:xfrm>
            </p:grpSpPr>
            <p:sp>
              <p:nvSpPr>
                <p:cNvPr id="577" name="Google Shape;577;p27"/>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78" name="Google Shape;578;p27"/>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79" name="Google Shape;579;p27"/>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80" name="Google Shape;580;p27"/>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581" name="Google Shape;581;p27"/>
            <p:cNvGrpSpPr/>
            <p:nvPr/>
          </p:nvGrpSpPr>
          <p:grpSpPr>
            <a:xfrm>
              <a:off x="10060317" y="4399566"/>
              <a:ext cx="1589787" cy="557213"/>
              <a:chOff x="0" y="0"/>
              <a:chExt cx="962168" cy="337185"/>
            </a:xfrm>
          </p:grpSpPr>
          <p:sp>
            <p:nvSpPr>
              <p:cNvPr id="582" name="Google Shape;582;p27"/>
              <p:cNvSpPr/>
              <p:nvPr/>
            </p:nvSpPr>
            <p:spPr>
              <a:xfrm>
                <a:off x="0" y="0"/>
                <a:ext cx="962168"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83" name="Google Shape;583;p27"/>
              <p:cNvGrpSpPr/>
              <p:nvPr/>
            </p:nvGrpSpPr>
            <p:grpSpPr>
              <a:xfrm>
                <a:off x="95535" y="68239"/>
                <a:ext cx="789565" cy="154730"/>
                <a:chOff x="0" y="0"/>
                <a:chExt cx="789565" cy="154730"/>
              </a:xfrm>
            </p:grpSpPr>
            <p:sp>
              <p:nvSpPr>
                <p:cNvPr id="584" name="Google Shape;584;p27"/>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85" name="Google Shape;585;p27"/>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86" name="Google Shape;586;p27"/>
                <p:cNvSpPr/>
                <p:nvPr/>
              </p:nvSpPr>
              <p:spPr>
                <a:xfrm>
                  <a:off x="416256"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87" name="Google Shape;587;p27"/>
                <p:cNvSpPr/>
                <p:nvPr/>
              </p:nvSpPr>
              <p:spPr>
                <a:xfrm>
                  <a:off x="63462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grpSp>
        <p:nvGrpSpPr>
          <p:cNvPr id="588" name="Google Shape;588;p27"/>
          <p:cNvGrpSpPr/>
          <p:nvPr/>
        </p:nvGrpSpPr>
        <p:grpSpPr>
          <a:xfrm>
            <a:off x="603445" y="3038640"/>
            <a:ext cx="10633210" cy="560361"/>
            <a:chOff x="607642" y="3470878"/>
            <a:chExt cx="10633210" cy="560361"/>
          </a:xfrm>
        </p:grpSpPr>
        <p:grpSp>
          <p:nvGrpSpPr>
            <p:cNvPr id="589" name="Google Shape;589;p27"/>
            <p:cNvGrpSpPr/>
            <p:nvPr/>
          </p:nvGrpSpPr>
          <p:grpSpPr>
            <a:xfrm>
              <a:off x="607642" y="3470878"/>
              <a:ext cx="2649645" cy="557213"/>
              <a:chOff x="0" y="0"/>
              <a:chExt cx="1603611" cy="337794"/>
            </a:xfrm>
          </p:grpSpPr>
          <p:grpSp>
            <p:nvGrpSpPr>
              <p:cNvPr id="590" name="Google Shape;590;p27"/>
              <p:cNvGrpSpPr/>
              <p:nvPr/>
            </p:nvGrpSpPr>
            <p:grpSpPr>
              <a:xfrm>
                <a:off x="0" y="0"/>
                <a:ext cx="1603611" cy="337794"/>
                <a:chOff x="0" y="0"/>
                <a:chExt cx="1603611" cy="337794"/>
              </a:xfrm>
            </p:grpSpPr>
            <p:sp>
              <p:nvSpPr>
                <p:cNvPr id="591" name="Google Shape;591;p27"/>
                <p:cNvSpPr/>
                <p:nvPr/>
              </p:nvSpPr>
              <p:spPr>
                <a:xfrm>
                  <a:off x="0" y="0"/>
                  <a:ext cx="160361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592" name="Google Shape;592;p27"/>
                <p:cNvGrpSpPr/>
                <p:nvPr/>
              </p:nvGrpSpPr>
              <p:grpSpPr>
                <a:xfrm>
                  <a:off x="102637" y="93306"/>
                  <a:ext cx="1218567" cy="155009"/>
                  <a:chOff x="0" y="0"/>
                  <a:chExt cx="1218567" cy="155009"/>
                </a:xfrm>
              </p:grpSpPr>
              <p:sp>
                <p:nvSpPr>
                  <p:cNvPr id="593" name="Google Shape;593;p2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94" name="Google Shape;594;p27"/>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95" name="Google Shape;595;p27"/>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96" name="Google Shape;596;p27"/>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97" name="Google Shape;597;p27"/>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598" name="Google Shape;598;p27"/>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599" name="Google Shape;599;p27"/>
              <p:cNvSpPr/>
              <p:nvPr/>
            </p:nvSpPr>
            <p:spPr>
              <a:xfrm>
                <a:off x="1364776" y="95535"/>
                <a:ext cx="154841" cy="15463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600" name="Google Shape;600;p27"/>
            <p:cNvGrpSpPr/>
            <p:nvPr/>
          </p:nvGrpSpPr>
          <p:grpSpPr>
            <a:xfrm>
              <a:off x="3270929" y="3474026"/>
              <a:ext cx="2649645" cy="557213"/>
              <a:chOff x="0" y="0"/>
              <a:chExt cx="1603611" cy="337794"/>
            </a:xfrm>
          </p:grpSpPr>
          <p:grpSp>
            <p:nvGrpSpPr>
              <p:cNvPr id="601" name="Google Shape;601;p27"/>
              <p:cNvGrpSpPr/>
              <p:nvPr/>
            </p:nvGrpSpPr>
            <p:grpSpPr>
              <a:xfrm>
                <a:off x="0" y="0"/>
                <a:ext cx="1603611" cy="337794"/>
                <a:chOff x="0" y="0"/>
                <a:chExt cx="1603611" cy="337794"/>
              </a:xfrm>
            </p:grpSpPr>
            <p:sp>
              <p:nvSpPr>
                <p:cNvPr id="602" name="Google Shape;602;p27"/>
                <p:cNvSpPr/>
                <p:nvPr/>
              </p:nvSpPr>
              <p:spPr>
                <a:xfrm>
                  <a:off x="0" y="0"/>
                  <a:ext cx="160361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03" name="Google Shape;603;p27"/>
                <p:cNvGrpSpPr/>
                <p:nvPr/>
              </p:nvGrpSpPr>
              <p:grpSpPr>
                <a:xfrm>
                  <a:off x="102637" y="93306"/>
                  <a:ext cx="1218567" cy="155009"/>
                  <a:chOff x="0" y="0"/>
                  <a:chExt cx="1218567" cy="155009"/>
                </a:xfrm>
              </p:grpSpPr>
              <p:sp>
                <p:nvSpPr>
                  <p:cNvPr id="604" name="Google Shape;604;p2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05" name="Google Shape;605;p27"/>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06" name="Google Shape;606;p27"/>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07" name="Google Shape;607;p27"/>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08" name="Google Shape;608;p27"/>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09" name="Google Shape;609;p27"/>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610" name="Google Shape;610;p27"/>
              <p:cNvSpPr/>
              <p:nvPr/>
            </p:nvSpPr>
            <p:spPr>
              <a:xfrm>
                <a:off x="1364776" y="95535"/>
                <a:ext cx="154841" cy="15463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611" name="Google Shape;611;p27"/>
            <p:cNvGrpSpPr/>
            <p:nvPr/>
          </p:nvGrpSpPr>
          <p:grpSpPr>
            <a:xfrm>
              <a:off x="5933167" y="3474026"/>
              <a:ext cx="2649645" cy="557213"/>
              <a:chOff x="0" y="0"/>
              <a:chExt cx="1603611" cy="337794"/>
            </a:xfrm>
          </p:grpSpPr>
          <p:grpSp>
            <p:nvGrpSpPr>
              <p:cNvPr id="612" name="Google Shape;612;p27"/>
              <p:cNvGrpSpPr/>
              <p:nvPr/>
            </p:nvGrpSpPr>
            <p:grpSpPr>
              <a:xfrm>
                <a:off x="0" y="0"/>
                <a:ext cx="1603611" cy="337794"/>
                <a:chOff x="0" y="0"/>
                <a:chExt cx="1603611" cy="337794"/>
              </a:xfrm>
            </p:grpSpPr>
            <p:sp>
              <p:nvSpPr>
                <p:cNvPr id="613" name="Google Shape;613;p27"/>
                <p:cNvSpPr/>
                <p:nvPr/>
              </p:nvSpPr>
              <p:spPr>
                <a:xfrm>
                  <a:off x="0" y="0"/>
                  <a:ext cx="160361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14" name="Google Shape;614;p27"/>
                <p:cNvGrpSpPr/>
                <p:nvPr/>
              </p:nvGrpSpPr>
              <p:grpSpPr>
                <a:xfrm>
                  <a:off x="102637" y="93306"/>
                  <a:ext cx="1218567" cy="155009"/>
                  <a:chOff x="0" y="0"/>
                  <a:chExt cx="1218567" cy="155009"/>
                </a:xfrm>
              </p:grpSpPr>
              <p:sp>
                <p:nvSpPr>
                  <p:cNvPr id="615" name="Google Shape;615;p2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16" name="Google Shape;616;p27"/>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17" name="Google Shape;617;p27"/>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18" name="Google Shape;618;p27"/>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19" name="Google Shape;619;p27"/>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20" name="Google Shape;620;p27"/>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621" name="Google Shape;621;p27"/>
              <p:cNvSpPr/>
              <p:nvPr/>
            </p:nvSpPr>
            <p:spPr>
              <a:xfrm>
                <a:off x="1364776" y="95535"/>
                <a:ext cx="154841" cy="15463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622" name="Google Shape;622;p27"/>
            <p:cNvGrpSpPr/>
            <p:nvPr/>
          </p:nvGrpSpPr>
          <p:grpSpPr>
            <a:xfrm>
              <a:off x="8591207" y="3474026"/>
              <a:ext cx="2649645" cy="557213"/>
              <a:chOff x="0" y="0"/>
              <a:chExt cx="1603611" cy="337794"/>
            </a:xfrm>
          </p:grpSpPr>
          <p:grpSp>
            <p:nvGrpSpPr>
              <p:cNvPr id="623" name="Google Shape;623;p27"/>
              <p:cNvGrpSpPr/>
              <p:nvPr/>
            </p:nvGrpSpPr>
            <p:grpSpPr>
              <a:xfrm>
                <a:off x="0" y="0"/>
                <a:ext cx="1603611" cy="337794"/>
                <a:chOff x="0" y="0"/>
                <a:chExt cx="1603611" cy="337794"/>
              </a:xfrm>
            </p:grpSpPr>
            <p:sp>
              <p:nvSpPr>
                <p:cNvPr id="624" name="Google Shape;624;p27"/>
                <p:cNvSpPr/>
                <p:nvPr/>
              </p:nvSpPr>
              <p:spPr>
                <a:xfrm>
                  <a:off x="0" y="0"/>
                  <a:ext cx="1603611"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25" name="Google Shape;625;p27"/>
                <p:cNvGrpSpPr/>
                <p:nvPr/>
              </p:nvGrpSpPr>
              <p:grpSpPr>
                <a:xfrm>
                  <a:off x="102637" y="93306"/>
                  <a:ext cx="1218567" cy="155009"/>
                  <a:chOff x="0" y="0"/>
                  <a:chExt cx="1218567" cy="155009"/>
                </a:xfrm>
              </p:grpSpPr>
              <p:sp>
                <p:nvSpPr>
                  <p:cNvPr id="626" name="Google Shape;626;p2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27" name="Google Shape;627;p27"/>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28" name="Google Shape;628;p27"/>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29" name="Google Shape;629;p27"/>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30" name="Google Shape;630;p27"/>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31" name="Google Shape;631;p27"/>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632" name="Google Shape;632;p27"/>
              <p:cNvSpPr/>
              <p:nvPr/>
            </p:nvSpPr>
            <p:spPr>
              <a:xfrm>
                <a:off x="1364776" y="95535"/>
                <a:ext cx="154841" cy="15463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8"/>
                                        </p:tgtEl>
                                        <p:attrNameLst>
                                          <p:attrName>style.visibility</p:attrName>
                                        </p:attrNameLst>
                                      </p:cBhvr>
                                      <p:to>
                                        <p:strVal val="visible"/>
                                      </p:to>
                                    </p:set>
                                    <p:animEffect filter="fade" transition="in">
                                      <p:cBhvr>
                                        <p:cTn dur="500"/>
                                        <p:tgtEl>
                                          <p:spTgt spid="5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8"/>
                                        </p:tgtEl>
                                        <p:attrNameLst>
                                          <p:attrName>style.visibility</p:attrName>
                                        </p:attrNameLst>
                                      </p:cBhvr>
                                      <p:to>
                                        <p:strVal val="visible"/>
                                      </p:to>
                                    </p:set>
                                    <p:animEffect filter="fade" transition="in">
                                      <p:cBhvr>
                                        <p:cTn dur="500"/>
                                        <p:tgtEl>
                                          <p:spTgt spid="5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6" name="Shape 636"/>
        <p:cNvGrpSpPr/>
        <p:nvPr/>
      </p:nvGrpSpPr>
      <p:grpSpPr>
        <a:xfrm>
          <a:off x="0" y="0"/>
          <a:ext cx="0" cy="0"/>
          <a:chOff x="0" y="0"/>
          <a:chExt cx="0" cy="0"/>
        </a:xfrm>
      </p:grpSpPr>
      <p:sp>
        <p:nvSpPr>
          <p:cNvPr id="637" name="Google Shape;637;p28"/>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638" name="Google Shape;638;p28"/>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639" name="Google Shape;639;p28"/>
          <p:cNvSpPr/>
          <p:nvPr/>
        </p:nvSpPr>
        <p:spPr>
          <a:xfrm>
            <a:off x="3823187" y="562173"/>
            <a:ext cx="4607176" cy="65864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the tape diagrams</a:t>
            </a:r>
            <a:endParaRPr b="0" i="0" sz="1800" u="none" cap="none" strike="noStrike">
              <a:solidFill>
                <a:srgbClr val="000000"/>
              </a:solidFill>
              <a:latin typeface="Arial"/>
              <a:ea typeface="Arial"/>
              <a:cs typeface="Arial"/>
              <a:sym typeface="Arial"/>
            </a:endParaRPr>
          </a:p>
        </p:txBody>
      </p:sp>
      <p:sp>
        <p:nvSpPr>
          <p:cNvPr id="640" name="Google Shape;640;p28"/>
          <p:cNvSpPr/>
          <p:nvPr/>
        </p:nvSpPr>
        <p:spPr>
          <a:xfrm>
            <a:off x="953017" y="1573773"/>
            <a:ext cx="10347516"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3. Henry wants to put 2 candies each in 8 plastic bags. How many candies will he put all in all?</a:t>
            </a:r>
            <a:endParaRPr/>
          </a:p>
        </p:txBody>
      </p:sp>
      <p:grpSp>
        <p:nvGrpSpPr>
          <p:cNvPr id="641" name="Google Shape;641;p28"/>
          <p:cNvGrpSpPr/>
          <p:nvPr/>
        </p:nvGrpSpPr>
        <p:grpSpPr>
          <a:xfrm>
            <a:off x="1717943" y="3384037"/>
            <a:ext cx="8599537" cy="673731"/>
            <a:chOff x="1717943" y="3384037"/>
            <a:chExt cx="8599537" cy="673731"/>
          </a:xfrm>
        </p:grpSpPr>
        <p:grpSp>
          <p:nvGrpSpPr>
            <p:cNvPr id="642" name="Google Shape;642;p28"/>
            <p:cNvGrpSpPr/>
            <p:nvPr/>
          </p:nvGrpSpPr>
          <p:grpSpPr>
            <a:xfrm>
              <a:off x="1717943" y="3387822"/>
              <a:ext cx="1083774" cy="669946"/>
              <a:chOff x="1" y="0"/>
              <a:chExt cx="545915" cy="337185"/>
            </a:xfrm>
          </p:grpSpPr>
          <p:sp>
            <p:nvSpPr>
              <p:cNvPr id="643" name="Google Shape;643;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44" name="Google Shape;644;p28"/>
              <p:cNvGrpSpPr/>
              <p:nvPr/>
            </p:nvGrpSpPr>
            <p:grpSpPr>
              <a:xfrm>
                <a:off x="95535" y="68239"/>
                <a:ext cx="366485" cy="154730"/>
                <a:chOff x="0" y="0"/>
                <a:chExt cx="366485" cy="154730"/>
              </a:xfrm>
            </p:grpSpPr>
            <p:sp>
              <p:nvSpPr>
                <p:cNvPr id="645" name="Google Shape;645;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46" name="Google Shape;646;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647" name="Google Shape;647;p28"/>
            <p:cNvGrpSpPr/>
            <p:nvPr/>
          </p:nvGrpSpPr>
          <p:grpSpPr>
            <a:xfrm>
              <a:off x="2805502" y="3387822"/>
              <a:ext cx="1083774" cy="669946"/>
              <a:chOff x="1" y="0"/>
              <a:chExt cx="545915" cy="337185"/>
            </a:xfrm>
          </p:grpSpPr>
          <p:sp>
            <p:nvSpPr>
              <p:cNvPr id="648" name="Google Shape;648;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49" name="Google Shape;649;p28"/>
              <p:cNvGrpSpPr/>
              <p:nvPr/>
            </p:nvGrpSpPr>
            <p:grpSpPr>
              <a:xfrm>
                <a:off x="95535" y="68239"/>
                <a:ext cx="366485" cy="154730"/>
                <a:chOff x="0" y="0"/>
                <a:chExt cx="366485" cy="154730"/>
              </a:xfrm>
            </p:grpSpPr>
            <p:sp>
              <p:nvSpPr>
                <p:cNvPr id="650" name="Google Shape;650;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51" name="Google Shape;651;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652" name="Google Shape;652;p28"/>
            <p:cNvGrpSpPr/>
            <p:nvPr/>
          </p:nvGrpSpPr>
          <p:grpSpPr>
            <a:xfrm>
              <a:off x="3861519" y="3384037"/>
              <a:ext cx="1083774" cy="669946"/>
              <a:chOff x="1" y="0"/>
              <a:chExt cx="545915" cy="337185"/>
            </a:xfrm>
          </p:grpSpPr>
          <p:sp>
            <p:nvSpPr>
              <p:cNvPr id="653" name="Google Shape;653;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54" name="Google Shape;654;p28"/>
              <p:cNvGrpSpPr/>
              <p:nvPr/>
            </p:nvGrpSpPr>
            <p:grpSpPr>
              <a:xfrm>
                <a:off x="95535" y="68239"/>
                <a:ext cx="366485" cy="154730"/>
                <a:chOff x="0" y="0"/>
                <a:chExt cx="366485" cy="154730"/>
              </a:xfrm>
            </p:grpSpPr>
            <p:sp>
              <p:nvSpPr>
                <p:cNvPr id="655" name="Google Shape;655;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56" name="Google Shape;656;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657" name="Google Shape;657;p28"/>
            <p:cNvGrpSpPr/>
            <p:nvPr/>
          </p:nvGrpSpPr>
          <p:grpSpPr>
            <a:xfrm>
              <a:off x="4949078" y="3384037"/>
              <a:ext cx="1083774" cy="669946"/>
              <a:chOff x="1" y="0"/>
              <a:chExt cx="545915" cy="337185"/>
            </a:xfrm>
          </p:grpSpPr>
          <p:sp>
            <p:nvSpPr>
              <p:cNvPr id="658" name="Google Shape;658;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59" name="Google Shape;659;p28"/>
              <p:cNvGrpSpPr/>
              <p:nvPr/>
            </p:nvGrpSpPr>
            <p:grpSpPr>
              <a:xfrm>
                <a:off x="95535" y="68239"/>
                <a:ext cx="366485" cy="154730"/>
                <a:chOff x="0" y="0"/>
                <a:chExt cx="366485" cy="154730"/>
              </a:xfrm>
            </p:grpSpPr>
            <p:sp>
              <p:nvSpPr>
                <p:cNvPr id="660" name="Google Shape;660;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61" name="Google Shape;661;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662" name="Google Shape;662;p28"/>
            <p:cNvGrpSpPr/>
            <p:nvPr/>
          </p:nvGrpSpPr>
          <p:grpSpPr>
            <a:xfrm>
              <a:off x="6002571" y="3387822"/>
              <a:ext cx="1083774" cy="669946"/>
              <a:chOff x="1" y="0"/>
              <a:chExt cx="545915" cy="337185"/>
            </a:xfrm>
          </p:grpSpPr>
          <p:sp>
            <p:nvSpPr>
              <p:cNvPr id="663" name="Google Shape;663;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64" name="Google Shape;664;p28"/>
              <p:cNvGrpSpPr/>
              <p:nvPr/>
            </p:nvGrpSpPr>
            <p:grpSpPr>
              <a:xfrm>
                <a:off x="95535" y="68239"/>
                <a:ext cx="366485" cy="154730"/>
                <a:chOff x="0" y="0"/>
                <a:chExt cx="366485" cy="154730"/>
              </a:xfrm>
            </p:grpSpPr>
            <p:sp>
              <p:nvSpPr>
                <p:cNvPr id="665" name="Google Shape;665;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66" name="Google Shape;666;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667" name="Google Shape;667;p28"/>
            <p:cNvGrpSpPr/>
            <p:nvPr/>
          </p:nvGrpSpPr>
          <p:grpSpPr>
            <a:xfrm>
              <a:off x="7090130" y="3387822"/>
              <a:ext cx="1083774" cy="669946"/>
              <a:chOff x="1" y="0"/>
              <a:chExt cx="545915" cy="337185"/>
            </a:xfrm>
          </p:grpSpPr>
          <p:sp>
            <p:nvSpPr>
              <p:cNvPr id="668" name="Google Shape;668;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69" name="Google Shape;669;p28"/>
              <p:cNvGrpSpPr/>
              <p:nvPr/>
            </p:nvGrpSpPr>
            <p:grpSpPr>
              <a:xfrm>
                <a:off x="95535" y="68239"/>
                <a:ext cx="366485" cy="154730"/>
                <a:chOff x="0" y="0"/>
                <a:chExt cx="366485" cy="154730"/>
              </a:xfrm>
            </p:grpSpPr>
            <p:sp>
              <p:nvSpPr>
                <p:cNvPr id="670" name="Google Shape;670;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71" name="Google Shape;671;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672" name="Google Shape;672;p28"/>
            <p:cNvGrpSpPr/>
            <p:nvPr/>
          </p:nvGrpSpPr>
          <p:grpSpPr>
            <a:xfrm>
              <a:off x="8146147" y="3384037"/>
              <a:ext cx="1083774" cy="669946"/>
              <a:chOff x="1" y="0"/>
              <a:chExt cx="545915" cy="337185"/>
            </a:xfrm>
          </p:grpSpPr>
          <p:sp>
            <p:nvSpPr>
              <p:cNvPr id="673" name="Google Shape;673;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74" name="Google Shape;674;p28"/>
              <p:cNvGrpSpPr/>
              <p:nvPr/>
            </p:nvGrpSpPr>
            <p:grpSpPr>
              <a:xfrm>
                <a:off x="95535" y="68239"/>
                <a:ext cx="366485" cy="154730"/>
                <a:chOff x="0" y="0"/>
                <a:chExt cx="366485" cy="154730"/>
              </a:xfrm>
            </p:grpSpPr>
            <p:sp>
              <p:nvSpPr>
                <p:cNvPr id="675" name="Google Shape;675;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76" name="Google Shape;676;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nvGrpSpPr>
            <p:cNvPr id="677" name="Google Shape;677;p28"/>
            <p:cNvGrpSpPr/>
            <p:nvPr/>
          </p:nvGrpSpPr>
          <p:grpSpPr>
            <a:xfrm>
              <a:off x="9233706" y="3384037"/>
              <a:ext cx="1083774" cy="669946"/>
              <a:chOff x="1" y="0"/>
              <a:chExt cx="545915" cy="337185"/>
            </a:xfrm>
          </p:grpSpPr>
          <p:sp>
            <p:nvSpPr>
              <p:cNvPr id="678" name="Google Shape;678;p28"/>
              <p:cNvSpPr/>
              <p:nvPr/>
            </p:nvSpPr>
            <p:spPr>
              <a:xfrm>
                <a:off x="1" y="0"/>
                <a:ext cx="545915" cy="337185"/>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79" name="Google Shape;679;p28"/>
              <p:cNvGrpSpPr/>
              <p:nvPr/>
            </p:nvGrpSpPr>
            <p:grpSpPr>
              <a:xfrm>
                <a:off x="95535" y="68239"/>
                <a:ext cx="366485" cy="154730"/>
                <a:chOff x="0" y="0"/>
                <a:chExt cx="366485" cy="154730"/>
              </a:xfrm>
            </p:grpSpPr>
            <p:sp>
              <p:nvSpPr>
                <p:cNvPr id="680" name="Google Shape;680;p28"/>
                <p:cNvSpPr/>
                <p:nvPr/>
              </p:nvSpPr>
              <p:spPr>
                <a:xfrm>
                  <a:off x="0" y="0"/>
                  <a:ext cx="154856" cy="154647"/>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81" name="Google Shape;681;p28"/>
                <p:cNvSpPr/>
                <p:nvPr/>
              </p:nvSpPr>
              <p:spPr>
                <a:xfrm>
                  <a:off x="211540" y="0"/>
                  <a:ext cx="154945" cy="15473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grpSp>
      <p:grpSp>
        <p:nvGrpSpPr>
          <p:cNvPr id="682" name="Google Shape;682;p28"/>
          <p:cNvGrpSpPr/>
          <p:nvPr/>
        </p:nvGrpSpPr>
        <p:grpSpPr>
          <a:xfrm>
            <a:off x="1717943" y="4441316"/>
            <a:ext cx="7094365" cy="673731"/>
            <a:chOff x="1717943" y="4441316"/>
            <a:chExt cx="7094365" cy="673731"/>
          </a:xfrm>
        </p:grpSpPr>
        <p:grpSp>
          <p:nvGrpSpPr>
            <p:cNvPr id="683" name="Google Shape;683;p28"/>
            <p:cNvGrpSpPr/>
            <p:nvPr/>
          </p:nvGrpSpPr>
          <p:grpSpPr>
            <a:xfrm>
              <a:off x="1717943" y="4441316"/>
              <a:ext cx="3537720" cy="669946"/>
              <a:chOff x="0" y="0"/>
              <a:chExt cx="1781033" cy="337185"/>
            </a:xfrm>
          </p:grpSpPr>
          <p:grpSp>
            <p:nvGrpSpPr>
              <p:cNvPr id="684" name="Google Shape;684;p28"/>
              <p:cNvGrpSpPr/>
              <p:nvPr/>
            </p:nvGrpSpPr>
            <p:grpSpPr>
              <a:xfrm>
                <a:off x="0" y="0"/>
                <a:ext cx="1781033" cy="337185"/>
                <a:chOff x="0" y="0"/>
                <a:chExt cx="1781295" cy="337794"/>
              </a:xfrm>
            </p:grpSpPr>
            <p:grpSp>
              <p:nvGrpSpPr>
                <p:cNvPr id="685" name="Google Shape;685;p28"/>
                <p:cNvGrpSpPr/>
                <p:nvPr/>
              </p:nvGrpSpPr>
              <p:grpSpPr>
                <a:xfrm>
                  <a:off x="0" y="0"/>
                  <a:ext cx="1781295" cy="337794"/>
                  <a:chOff x="0" y="0"/>
                  <a:chExt cx="1781295" cy="337794"/>
                </a:xfrm>
              </p:grpSpPr>
              <p:sp>
                <p:nvSpPr>
                  <p:cNvPr id="686" name="Google Shape;686;p28"/>
                  <p:cNvSpPr/>
                  <p:nvPr/>
                </p:nvSpPr>
                <p:spPr>
                  <a:xfrm>
                    <a:off x="0" y="0"/>
                    <a:ext cx="1781295"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687" name="Google Shape;687;p28"/>
                  <p:cNvGrpSpPr/>
                  <p:nvPr/>
                </p:nvGrpSpPr>
                <p:grpSpPr>
                  <a:xfrm>
                    <a:off x="102637" y="93306"/>
                    <a:ext cx="1218567" cy="155009"/>
                    <a:chOff x="0" y="0"/>
                    <a:chExt cx="1218567" cy="155009"/>
                  </a:xfrm>
                </p:grpSpPr>
                <p:sp>
                  <p:nvSpPr>
                    <p:cNvPr id="688" name="Google Shape;688;p28"/>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89" name="Google Shape;689;p28"/>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90" name="Google Shape;690;p28"/>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91" name="Google Shape;691;p28"/>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92" name="Google Shape;692;p28"/>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93" name="Google Shape;693;p28"/>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694" name="Google Shape;694;p28"/>
                <p:cNvSpPr/>
                <p:nvPr/>
              </p:nvSpPr>
              <p:spPr>
                <a:xfrm>
                  <a:off x="1364776" y="95535"/>
                  <a:ext cx="154841" cy="15463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695" name="Google Shape;695;p28"/>
              <p:cNvSpPr/>
              <p:nvPr/>
            </p:nvSpPr>
            <p:spPr>
              <a:xfrm>
                <a:off x="1562669" y="95534"/>
                <a:ext cx="154818" cy="154354"/>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696" name="Google Shape;696;p28"/>
            <p:cNvGrpSpPr/>
            <p:nvPr/>
          </p:nvGrpSpPr>
          <p:grpSpPr>
            <a:xfrm>
              <a:off x="5274588" y="4445101"/>
              <a:ext cx="3537720" cy="669946"/>
              <a:chOff x="0" y="0"/>
              <a:chExt cx="1781033" cy="337185"/>
            </a:xfrm>
          </p:grpSpPr>
          <p:grpSp>
            <p:nvGrpSpPr>
              <p:cNvPr id="697" name="Google Shape;697;p28"/>
              <p:cNvGrpSpPr/>
              <p:nvPr/>
            </p:nvGrpSpPr>
            <p:grpSpPr>
              <a:xfrm>
                <a:off x="0" y="0"/>
                <a:ext cx="1781033" cy="337185"/>
                <a:chOff x="0" y="0"/>
                <a:chExt cx="1781295" cy="337794"/>
              </a:xfrm>
            </p:grpSpPr>
            <p:grpSp>
              <p:nvGrpSpPr>
                <p:cNvPr id="698" name="Google Shape;698;p28"/>
                <p:cNvGrpSpPr/>
                <p:nvPr/>
              </p:nvGrpSpPr>
              <p:grpSpPr>
                <a:xfrm>
                  <a:off x="0" y="0"/>
                  <a:ext cx="1781295" cy="337794"/>
                  <a:chOff x="0" y="0"/>
                  <a:chExt cx="1781295" cy="337794"/>
                </a:xfrm>
              </p:grpSpPr>
              <p:sp>
                <p:nvSpPr>
                  <p:cNvPr id="699" name="Google Shape;699;p28"/>
                  <p:cNvSpPr/>
                  <p:nvPr/>
                </p:nvSpPr>
                <p:spPr>
                  <a:xfrm>
                    <a:off x="0" y="0"/>
                    <a:ext cx="1781295" cy="337794"/>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700" name="Google Shape;700;p28"/>
                  <p:cNvGrpSpPr/>
                  <p:nvPr/>
                </p:nvGrpSpPr>
                <p:grpSpPr>
                  <a:xfrm>
                    <a:off x="102637" y="93306"/>
                    <a:ext cx="1218567" cy="155009"/>
                    <a:chOff x="0" y="0"/>
                    <a:chExt cx="1218567" cy="155009"/>
                  </a:xfrm>
                </p:grpSpPr>
                <p:sp>
                  <p:nvSpPr>
                    <p:cNvPr id="701" name="Google Shape;701;p28"/>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02" name="Google Shape;702;p28"/>
                    <p:cNvSpPr/>
                    <p:nvPr/>
                  </p:nvSpPr>
                  <p:spPr>
                    <a:xfrm>
                      <a:off x="214604"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03" name="Google Shape;703;p28"/>
                    <p:cNvSpPr/>
                    <p:nvPr/>
                  </p:nvSpPr>
                  <p:spPr>
                    <a:xfrm>
                      <a:off x="419878"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04" name="Google Shape;704;p28"/>
                    <p:cNvSpPr/>
                    <p:nvPr/>
                  </p:nvSpPr>
                  <p:spPr>
                    <a:xfrm>
                      <a:off x="634482"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05" name="Google Shape;705;p28"/>
                    <p:cNvSpPr/>
                    <p:nvPr/>
                  </p:nvSpPr>
                  <p:spPr>
                    <a:xfrm>
                      <a:off x="839755" y="0"/>
                      <a:ext cx="154968"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06" name="Google Shape;706;p28"/>
                    <p:cNvSpPr/>
                    <p:nvPr/>
                  </p:nvSpPr>
                  <p:spPr>
                    <a:xfrm>
                      <a:off x="1063690" y="0"/>
                      <a:ext cx="154877" cy="154912"/>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707" name="Google Shape;707;p28"/>
                <p:cNvSpPr/>
                <p:nvPr/>
              </p:nvSpPr>
              <p:spPr>
                <a:xfrm>
                  <a:off x="1364776" y="95535"/>
                  <a:ext cx="154841" cy="154633"/>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708" name="Google Shape;708;p28"/>
              <p:cNvSpPr/>
              <p:nvPr/>
            </p:nvSpPr>
            <p:spPr>
              <a:xfrm>
                <a:off x="1562669" y="95534"/>
                <a:ext cx="154818" cy="154354"/>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1"/>
                                        </p:tgtEl>
                                        <p:attrNameLst>
                                          <p:attrName>style.visibility</p:attrName>
                                        </p:attrNameLst>
                                      </p:cBhvr>
                                      <p:to>
                                        <p:strVal val="visible"/>
                                      </p:to>
                                    </p:set>
                                    <p:animEffect filter="fade" transition="in">
                                      <p:cBhvr>
                                        <p:cTn dur="500"/>
                                        <p:tgtEl>
                                          <p:spTgt spid="6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2"/>
                                        </p:tgtEl>
                                        <p:attrNameLst>
                                          <p:attrName>style.visibility</p:attrName>
                                        </p:attrNameLst>
                                      </p:cBhvr>
                                      <p:to>
                                        <p:strVal val="visible"/>
                                      </p:to>
                                    </p:set>
                                    <p:animEffect filter="fade" transition="in">
                                      <p:cBhvr>
                                        <p:cTn dur="500"/>
                                        <p:tgtEl>
                                          <p:spTgt spid="6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2" name="Shape 712"/>
        <p:cNvGrpSpPr/>
        <p:nvPr/>
      </p:nvGrpSpPr>
      <p:grpSpPr>
        <a:xfrm>
          <a:off x="0" y="0"/>
          <a:ext cx="0" cy="0"/>
          <a:chOff x="0" y="0"/>
          <a:chExt cx="0" cy="0"/>
        </a:xfrm>
      </p:grpSpPr>
      <p:sp>
        <p:nvSpPr>
          <p:cNvPr id="713" name="Google Shape;713;g8abd55b3e4_0_39"/>
          <p:cNvSpPr txBox="1"/>
          <p:nvPr/>
        </p:nvSpPr>
        <p:spPr>
          <a:xfrm>
            <a:off x="4613575" y="263225"/>
            <a:ext cx="3089700" cy="69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Calibri"/>
                <a:ea typeface="Calibri"/>
                <a:cs typeface="Calibri"/>
                <a:sym typeface="Calibri"/>
              </a:rPr>
              <a:t>Time to Think</a:t>
            </a:r>
            <a:endParaRPr b="1" i="0" sz="3600" u="none" cap="none" strike="noStrike">
              <a:solidFill>
                <a:srgbClr val="000000"/>
              </a:solidFill>
              <a:latin typeface="Calibri"/>
              <a:ea typeface="Calibri"/>
              <a:cs typeface="Calibri"/>
              <a:sym typeface="Calibri"/>
            </a:endParaRPr>
          </a:p>
        </p:txBody>
      </p:sp>
      <p:sp>
        <p:nvSpPr>
          <p:cNvPr id="714" name="Google Shape;714;g8abd55b3e4_0_39"/>
          <p:cNvSpPr txBox="1"/>
          <p:nvPr/>
        </p:nvSpPr>
        <p:spPr>
          <a:xfrm>
            <a:off x="734538" y="1614306"/>
            <a:ext cx="10847773" cy="421545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How can Equal Groups help in solving word problems?</a:t>
            </a:r>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This can help if the problem is dealing with groups. Knowing</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how to represent number of groups and size of groups can help</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solve word problems that can be represented by groups of</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objects.</a:t>
            </a:r>
            <a:endParaRPr>
              <a:solidFill>
                <a:srgbClr val="FFFFFF"/>
              </a:solidFill>
            </a:endParaRPr>
          </a:p>
          <a:p>
            <a:pPr indent="457200" lvl="0" marL="0" marR="0" rtl="0" algn="l">
              <a:lnSpc>
                <a:spcPct val="115000"/>
              </a:lnSpc>
              <a:spcBef>
                <a:spcPts val="0"/>
              </a:spcBef>
              <a:spcAft>
                <a:spcPts val="0"/>
              </a:spcAft>
              <a:buClr>
                <a:schemeClr val="dk1"/>
              </a:buClr>
              <a:buSzPts val="1100"/>
              <a:buFont typeface="Arial"/>
              <a:buNone/>
            </a:pPr>
            <a:r>
              <a:t/>
            </a:r>
            <a:endParaRPr b="0" i="0" sz="18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15" name="Google Shape;715;g8abd55b3e4_0_39"/>
          <p:cNvSpPr/>
          <p:nvPr/>
        </p:nvSpPr>
        <p:spPr>
          <a:xfrm>
            <a:off x="264085" y="346568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6" name="Google Shape;716;g8abd55b3e4_0_39"/>
          <p:cNvSpPr txBox="1"/>
          <p:nvPr/>
        </p:nvSpPr>
        <p:spPr>
          <a:xfrm rot="1092710">
            <a:off x="8645722" y="-481"/>
            <a:ext cx="706490" cy="10877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17" name="Google Shape;717;g8abd55b3e4_0_39"/>
          <p:cNvSpPr txBox="1"/>
          <p:nvPr/>
        </p:nvSpPr>
        <p:spPr>
          <a:xfrm rot="9711906">
            <a:off x="3179567" y="161039"/>
            <a:ext cx="706494" cy="108758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18" name="Google Shape;718;g8abd55b3e4_0_39"/>
          <p:cNvSpPr txBox="1"/>
          <p:nvPr/>
        </p:nvSpPr>
        <p:spPr>
          <a:xfrm rot="-822348">
            <a:off x="3807174" y="-527"/>
            <a:ext cx="706518" cy="10878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19" name="Google Shape;719;g8abd55b3e4_0_39"/>
          <p:cNvSpPr txBox="1"/>
          <p:nvPr/>
        </p:nvSpPr>
        <p:spPr>
          <a:xfrm rot="9121232">
            <a:off x="7916990" y="65791"/>
            <a:ext cx="706589" cy="108759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pic>
        <p:nvPicPr>
          <p:cNvPr descr="C:\Users\Snezana Calovska\Desktop\MathTeacherCoach (1).png" id="720" name="Google Shape;720;g8abd55b3e4_0_39"/>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721" name="Google Shape;721;g8abd55b3e4_0_39"/>
          <p:cNvSpPr txBox="1"/>
          <p:nvPr/>
        </p:nvSpPr>
        <p:spPr>
          <a:xfrm>
            <a:off x="732400" y="2596725"/>
            <a:ext cx="10842000" cy="2665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This can help if the problem is dealing with groups. Knowing</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how to represent number of groups and size of groups can help</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solve word problems that can be represented by groups of</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objects.</a:t>
            </a:r>
            <a:endParaRPr>
              <a:solidFill>
                <a:schemeClr val="dk1"/>
              </a:solidFill>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1"/>
                                        </p:tgtEl>
                                        <p:attrNameLst>
                                          <p:attrName>style.visibility</p:attrName>
                                        </p:attrNameLst>
                                      </p:cBhvr>
                                      <p:to>
                                        <p:strVal val="visible"/>
                                      </p:to>
                                    </p:set>
                                    <p:animEffect filter="fade" transition="in">
                                      <p:cBhvr>
                                        <p:cTn dur="1000"/>
                                        <p:tgtEl>
                                          <p:spTgt spid="7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descr="C:\Users\Snezana Calovska\Desktop\MathTeacherCoach (1).png" id="86" name="Google Shape;86;p14"/>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grpSp>
        <p:nvGrpSpPr>
          <p:cNvPr id="87" name="Google Shape;87;p14"/>
          <p:cNvGrpSpPr/>
          <p:nvPr/>
        </p:nvGrpSpPr>
        <p:grpSpPr>
          <a:xfrm>
            <a:off x="5454127" y="1833983"/>
            <a:ext cx="6737873" cy="4179541"/>
            <a:chOff x="2347415" y="2101755"/>
            <a:chExt cx="4517409" cy="4179541"/>
          </a:xfrm>
        </p:grpSpPr>
        <p:sp>
          <p:nvSpPr>
            <p:cNvPr id="88" name="Google Shape;88;p14"/>
            <p:cNvSpPr/>
            <p:nvPr/>
          </p:nvSpPr>
          <p:spPr>
            <a:xfrm>
              <a:off x="2347415" y="2101755"/>
              <a:ext cx="4517409" cy="4179541"/>
            </a:xfrm>
            <a:prstGeom prst="wedgeRoundRectCallout">
              <a:avLst>
                <a:gd fmla="val -55815" name="adj1"/>
                <a:gd fmla="val -20534" name="adj2"/>
                <a:gd fmla="val 16667" name="adj3"/>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9" name="Google Shape;89;p14"/>
            <p:cNvSpPr/>
            <p:nvPr/>
          </p:nvSpPr>
          <p:spPr>
            <a:xfrm>
              <a:off x="2497540" y="2101756"/>
              <a:ext cx="4217158" cy="3914918"/>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None/>
              </a:pPr>
              <a:r>
                <a:rPr b="0" i="0" lang="en-US" sz="1800" u="none" cap="none" strike="noStrike">
                  <a:solidFill>
                    <a:srgbClr val="000000"/>
                  </a:solidFill>
                  <a:latin typeface="Calibri"/>
                  <a:ea typeface="Calibri"/>
                  <a:cs typeface="Calibri"/>
                  <a:sym typeface="Calibri"/>
                </a:rPr>
                <a:t>There are some steps in order to help in solving word problems:</a:t>
              </a:r>
              <a:endParaRPr/>
            </a:p>
            <a:p>
              <a:pPr indent="0" lvl="0" marL="0" marR="0" rtl="0" algn="just">
                <a:lnSpc>
                  <a:spcPct val="115000"/>
                </a:lnSpc>
                <a:spcBef>
                  <a:spcPts val="0"/>
                </a:spcBef>
                <a:spcAft>
                  <a:spcPts val="0"/>
                </a:spcAft>
                <a:buNone/>
              </a:pPr>
              <a:r>
                <a:t/>
              </a:r>
              <a:endParaRPr b="0" i="0" sz="1800" u="none" cap="none" strike="noStrike">
                <a:solidFill>
                  <a:srgbClr val="000000"/>
                </a:solidFill>
                <a:latin typeface="Calibri"/>
                <a:ea typeface="Calibri"/>
                <a:cs typeface="Calibri"/>
                <a:sym typeface="Calibri"/>
              </a:endParaRPr>
            </a:p>
            <a:p>
              <a:pPr indent="0" lvl="0" marL="0" marR="0" rtl="0" algn="just">
                <a:lnSpc>
                  <a:spcPct val="115000"/>
                </a:lnSpc>
                <a:spcBef>
                  <a:spcPts val="0"/>
                </a:spcBef>
                <a:spcAft>
                  <a:spcPts val="0"/>
                </a:spcAft>
                <a:buNone/>
              </a:pPr>
              <a:r>
                <a:rPr b="1" i="0" lang="en-US" sz="1800" u="none" cap="none" strike="noStrike">
                  <a:solidFill>
                    <a:srgbClr val="000000"/>
                  </a:solidFill>
                  <a:latin typeface="Calibri"/>
                  <a:ea typeface="Calibri"/>
                  <a:cs typeface="Calibri"/>
                  <a:sym typeface="Calibri"/>
                </a:rPr>
                <a:t>First</a:t>
              </a:r>
              <a:r>
                <a:rPr b="0" i="0" lang="en-US" sz="1800" u="none" cap="none" strike="noStrike">
                  <a:solidFill>
                    <a:srgbClr val="000000"/>
                  </a:solidFill>
                  <a:latin typeface="Calibri"/>
                  <a:ea typeface="Calibri"/>
                  <a:cs typeface="Calibri"/>
                  <a:sym typeface="Calibri"/>
                </a:rPr>
                <a:t>, </a:t>
              </a:r>
              <a:r>
                <a:rPr b="1" i="0" lang="en-US" sz="1800" u="none" cap="none" strike="noStrike">
                  <a:solidFill>
                    <a:srgbClr val="00B0F0"/>
                  </a:solidFill>
                  <a:latin typeface="Calibri"/>
                  <a:ea typeface="Calibri"/>
                  <a:cs typeface="Calibri"/>
                  <a:sym typeface="Calibri"/>
                </a:rPr>
                <a:t>read and understand </a:t>
              </a:r>
              <a:r>
                <a:rPr b="0" i="0" lang="en-US" sz="1800" u="none" cap="none" strike="noStrike">
                  <a:solidFill>
                    <a:srgbClr val="000000"/>
                  </a:solidFill>
                  <a:latin typeface="Calibri"/>
                  <a:ea typeface="Calibri"/>
                  <a:cs typeface="Calibri"/>
                  <a:sym typeface="Calibri"/>
                </a:rPr>
                <a:t>the situation at hand. </a:t>
              </a:r>
              <a:r>
                <a:rPr b="1" i="0" lang="en-US" sz="1800" u="none" cap="none" strike="noStrike">
                  <a:solidFill>
                    <a:srgbClr val="000000"/>
                  </a:solidFill>
                  <a:latin typeface="Calibri"/>
                  <a:ea typeface="Calibri"/>
                  <a:cs typeface="Calibri"/>
                  <a:sym typeface="Calibri"/>
                </a:rPr>
                <a:t>Second</a:t>
              </a:r>
              <a:r>
                <a:rPr b="0" i="0" lang="en-US" sz="1800" u="none" cap="none" strike="noStrike">
                  <a:solidFill>
                    <a:srgbClr val="000000"/>
                  </a:solidFill>
                  <a:latin typeface="Calibri"/>
                  <a:ea typeface="Calibri"/>
                  <a:cs typeface="Calibri"/>
                  <a:sym typeface="Calibri"/>
                </a:rPr>
                <a:t>, </a:t>
              </a:r>
              <a:r>
                <a:rPr b="1" i="0" lang="en-US" sz="1800" u="none" cap="none" strike="noStrike">
                  <a:solidFill>
                    <a:srgbClr val="00B0F0"/>
                  </a:solidFill>
                  <a:latin typeface="Calibri"/>
                  <a:ea typeface="Calibri"/>
                  <a:cs typeface="Calibri"/>
                  <a:sym typeface="Calibri"/>
                </a:rPr>
                <a:t>identify the values </a:t>
              </a:r>
              <a:r>
                <a:rPr b="0" i="0" lang="en-US" sz="1800" u="none" cap="none" strike="noStrike">
                  <a:solidFill>
                    <a:srgbClr val="000000"/>
                  </a:solidFill>
                  <a:latin typeface="Calibri"/>
                  <a:ea typeface="Calibri"/>
                  <a:cs typeface="Calibri"/>
                  <a:sym typeface="Calibri"/>
                </a:rPr>
                <a:t>involved. Know what the stated factors are. </a:t>
              </a:r>
              <a:r>
                <a:rPr b="1" i="0" lang="en-US" sz="1800" u="none" cap="none" strike="noStrike">
                  <a:solidFill>
                    <a:srgbClr val="000000"/>
                  </a:solidFill>
                  <a:latin typeface="Calibri"/>
                  <a:ea typeface="Calibri"/>
                  <a:cs typeface="Calibri"/>
                  <a:sym typeface="Calibri"/>
                </a:rPr>
                <a:t>Third</a:t>
              </a:r>
              <a:r>
                <a:rPr b="0" i="0" lang="en-US" sz="1800" u="none" cap="none" strike="noStrike">
                  <a:solidFill>
                    <a:srgbClr val="000000"/>
                  </a:solidFill>
                  <a:latin typeface="Calibri"/>
                  <a:ea typeface="Calibri"/>
                  <a:cs typeface="Calibri"/>
                  <a:sym typeface="Calibri"/>
                </a:rPr>
                <a:t>, </a:t>
              </a:r>
              <a:r>
                <a:rPr b="1" i="0" lang="en-US" sz="1800" u="none" cap="none" strike="noStrike">
                  <a:solidFill>
                    <a:srgbClr val="00B0F0"/>
                  </a:solidFill>
                  <a:latin typeface="Calibri"/>
                  <a:ea typeface="Calibri"/>
                  <a:cs typeface="Calibri"/>
                  <a:sym typeface="Calibri"/>
                </a:rPr>
                <a:t>choose which operation is more appropriate</a:t>
              </a:r>
              <a:r>
                <a:rPr b="0" i="0" lang="en-US" sz="1800" u="none" cap="none" strike="noStrike">
                  <a:solidFill>
                    <a:srgbClr val="000000"/>
                  </a:solidFill>
                  <a:latin typeface="Calibri"/>
                  <a:ea typeface="Calibri"/>
                  <a:cs typeface="Calibri"/>
                  <a:sym typeface="Calibri"/>
                </a:rPr>
                <a:t> to use. If there is a factor pair and what you are looking for is the product, then, it is more appropriate to use multiplication. If there is an unknown factor and you already have the total, then, it is more appropriate to use division. </a:t>
              </a:r>
              <a:r>
                <a:rPr b="1" i="0" lang="en-US" sz="1800" u="none" cap="none" strike="noStrike">
                  <a:solidFill>
                    <a:srgbClr val="000000"/>
                  </a:solidFill>
                  <a:latin typeface="Calibri"/>
                  <a:ea typeface="Calibri"/>
                  <a:cs typeface="Calibri"/>
                  <a:sym typeface="Calibri"/>
                </a:rPr>
                <a:t>Fourth</a:t>
              </a:r>
              <a:r>
                <a:rPr b="0" i="0" lang="en-US" sz="1800" u="none" cap="none" strike="noStrike">
                  <a:solidFill>
                    <a:srgbClr val="000000"/>
                  </a:solidFill>
                  <a:latin typeface="Calibri"/>
                  <a:ea typeface="Calibri"/>
                  <a:cs typeface="Calibri"/>
                  <a:sym typeface="Calibri"/>
                </a:rPr>
                <a:t>, </a:t>
              </a:r>
              <a:r>
                <a:rPr b="1" i="0" lang="en-US" sz="1800" u="none" cap="none" strike="noStrike">
                  <a:solidFill>
                    <a:srgbClr val="00B0F0"/>
                  </a:solidFill>
                  <a:latin typeface="Calibri"/>
                  <a:ea typeface="Calibri"/>
                  <a:cs typeface="Calibri"/>
                  <a:sym typeface="Calibri"/>
                </a:rPr>
                <a:t>write the number sentence</a:t>
              </a:r>
              <a:r>
                <a:rPr b="0" i="0" lang="en-US" sz="1800" u="none" cap="none" strike="noStrike">
                  <a:solidFill>
                    <a:srgbClr val="000000"/>
                  </a:solidFill>
                  <a:latin typeface="Calibri"/>
                  <a:ea typeface="Calibri"/>
                  <a:cs typeface="Calibri"/>
                  <a:sym typeface="Calibri"/>
                </a:rPr>
                <a:t>. Identify the multiplicand and multiplier, or the dividend and divisor. </a:t>
              </a:r>
              <a:r>
                <a:rPr b="1" i="0" lang="en-US" sz="1800" u="none" cap="none" strike="noStrike">
                  <a:solidFill>
                    <a:srgbClr val="000000"/>
                  </a:solidFill>
                  <a:latin typeface="Calibri"/>
                  <a:ea typeface="Calibri"/>
                  <a:cs typeface="Calibri"/>
                  <a:sym typeface="Calibri"/>
                </a:rPr>
                <a:t>Fifth</a:t>
              </a:r>
              <a:r>
                <a:rPr b="0" i="0" lang="en-US" sz="1800" u="none" cap="none" strike="noStrike">
                  <a:solidFill>
                    <a:srgbClr val="000000"/>
                  </a:solidFill>
                  <a:latin typeface="Calibri"/>
                  <a:ea typeface="Calibri"/>
                  <a:cs typeface="Calibri"/>
                  <a:sym typeface="Calibri"/>
                </a:rPr>
                <a:t>, </a:t>
              </a:r>
              <a:r>
                <a:rPr b="1" i="0" lang="en-US" sz="1800" u="none" cap="none" strike="noStrike">
                  <a:solidFill>
                    <a:srgbClr val="00B0F0"/>
                  </a:solidFill>
                  <a:latin typeface="Calibri"/>
                  <a:ea typeface="Calibri"/>
                  <a:cs typeface="Calibri"/>
                  <a:sym typeface="Calibri"/>
                </a:rPr>
                <a:t>draw the appropriate strategy </a:t>
              </a:r>
              <a:r>
                <a:rPr b="0" i="0" lang="en-US" sz="1800" u="none" cap="none" strike="noStrike">
                  <a:solidFill>
                    <a:srgbClr val="000000"/>
                  </a:solidFill>
                  <a:latin typeface="Calibri"/>
                  <a:ea typeface="Calibri"/>
                  <a:cs typeface="Calibri"/>
                  <a:sym typeface="Calibri"/>
                </a:rPr>
                <a:t>to help you solve. </a:t>
              </a:r>
              <a:r>
                <a:rPr b="1" i="0" lang="en-US" sz="1800" u="none" cap="none" strike="noStrike">
                  <a:solidFill>
                    <a:srgbClr val="000000"/>
                  </a:solidFill>
                  <a:latin typeface="Calibri"/>
                  <a:ea typeface="Calibri"/>
                  <a:cs typeface="Calibri"/>
                  <a:sym typeface="Calibri"/>
                </a:rPr>
                <a:t>Sixth</a:t>
              </a:r>
              <a:r>
                <a:rPr b="0" i="0" lang="en-US" sz="1800" u="none" cap="none" strike="noStrike">
                  <a:solidFill>
                    <a:srgbClr val="000000"/>
                  </a:solidFill>
                  <a:latin typeface="Calibri"/>
                  <a:ea typeface="Calibri"/>
                  <a:cs typeface="Calibri"/>
                  <a:sym typeface="Calibri"/>
                </a:rPr>
                <a:t>, </a:t>
              </a:r>
              <a:r>
                <a:rPr b="1" i="0" lang="en-US" sz="1800" u="none" cap="none" strike="noStrike">
                  <a:solidFill>
                    <a:srgbClr val="00B0F0"/>
                  </a:solidFill>
                  <a:latin typeface="Calibri"/>
                  <a:ea typeface="Calibri"/>
                  <a:cs typeface="Calibri"/>
                  <a:sym typeface="Calibri"/>
                </a:rPr>
                <a:t>solve for the unknown and label </a:t>
              </a:r>
              <a:r>
                <a:rPr b="0" i="0" lang="en-US" sz="1800" u="none" cap="none" strike="noStrike">
                  <a:solidFill>
                    <a:srgbClr val="000000"/>
                  </a:solidFill>
                  <a:latin typeface="Calibri"/>
                  <a:ea typeface="Calibri"/>
                  <a:cs typeface="Calibri"/>
                  <a:sym typeface="Calibri"/>
                </a:rPr>
                <a:t>your final answer.</a:t>
              </a:r>
              <a:endParaRPr b="0" i="0" sz="1800" u="none" cap="none" strike="noStrike">
                <a:solidFill>
                  <a:srgbClr val="000000"/>
                </a:solidFill>
                <a:latin typeface="Calibri"/>
                <a:ea typeface="Calibri"/>
                <a:cs typeface="Calibri"/>
                <a:sym typeface="Calibri"/>
              </a:endParaRPr>
            </a:p>
          </p:txBody>
        </p:sp>
      </p:grpSp>
      <p:sp>
        <p:nvSpPr>
          <p:cNvPr id="90" name="Google Shape;90;p14"/>
          <p:cNvSpPr txBox="1"/>
          <p:nvPr/>
        </p:nvSpPr>
        <p:spPr>
          <a:xfrm>
            <a:off x="338678" y="2302963"/>
            <a:ext cx="4710751" cy="3416320"/>
          </a:xfrm>
          <a:prstGeom prst="rect">
            <a:avLst/>
          </a:prstGeom>
          <a:noFill/>
          <a:ln cap="flat" cmpd="sng" w="28575">
            <a:solidFill>
              <a:schemeClr val="accent1"/>
            </a:solidFill>
            <a:prstDash val="dash"/>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In solving multiplication, we already know different strategies to help visually and efficiently get the product of factor pairs. Equal groups illustrate the number of groups and the size of each group. Array models illustrate factors in rows and columns. We also know that multiplication has an inverse relation with division, which can help us adapt to different multiplication and division problems. Now, </a:t>
            </a:r>
            <a:r>
              <a:rPr b="1" i="0" lang="en-US" sz="1800" u="none" cap="none" strike="noStrike">
                <a:solidFill>
                  <a:srgbClr val="00B0F0"/>
                </a:solidFill>
                <a:latin typeface="Calibri"/>
                <a:ea typeface="Calibri"/>
                <a:cs typeface="Calibri"/>
                <a:sym typeface="Calibri"/>
              </a:rPr>
              <a:t>we can now solve for word problems by applying the different strategies to solve multiplication and division</a:t>
            </a:r>
            <a:r>
              <a:rPr b="0" i="0" lang="en-US" sz="1800" u="none" cap="none" strike="noStrike">
                <a:solidFill>
                  <a:srgbClr val="000000"/>
                </a:solidFill>
                <a:latin typeface="Calibri"/>
                <a:ea typeface="Calibri"/>
                <a:cs typeface="Calibri"/>
                <a:sym typeface="Calibri"/>
              </a:rPr>
              <a:t>.</a:t>
            </a:r>
            <a:endParaRPr b="0" i="0" sz="1800" u="none" cap="none" strike="noStrike">
              <a:solidFill>
                <a:srgbClr val="000000"/>
              </a:solidFill>
              <a:latin typeface="Calibri"/>
              <a:ea typeface="Calibri"/>
              <a:cs typeface="Calibri"/>
              <a:sym typeface="Calibri"/>
            </a:endParaRPr>
          </a:p>
        </p:txBody>
      </p:sp>
      <p:sp>
        <p:nvSpPr>
          <p:cNvPr id="91" name="Google Shape;91;p14"/>
          <p:cNvSpPr/>
          <p:nvPr/>
        </p:nvSpPr>
        <p:spPr>
          <a:xfrm>
            <a:off x="3754109" y="349016"/>
            <a:ext cx="4569573" cy="1316100"/>
          </a:xfrm>
          <a:prstGeom prst="roundRect">
            <a:avLst>
              <a:gd fmla="val 16667" name="adj"/>
            </a:avLst>
          </a:prstGeom>
          <a:solidFill>
            <a:srgbClr val="FFFFFF"/>
          </a:solidFill>
          <a:ln cap="flat" cmpd="sng" w="76200">
            <a:solidFill>
              <a:srgbClr val="00B0F0"/>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gtEl>
                                        <p:attrNameLst>
                                          <p:attrName>style.visibility</p:attrName>
                                        </p:attrNameLst>
                                      </p:cBhvr>
                                      <p:to>
                                        <p:strVal val="visible"/>
                                      </p:to>
                                    </p:set>
                                    <p:anim calcmode="lin" valueType="num">
                                      <p:cBhvr additive="base">
                                        <p:cTn dur="500"/>
                                        <p:tgtEl>
                                          <p:spTgt spid="9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5" name="Shape 725"/>
        <p:cNvGrpSpPr/>
        <p:nvPr/>
      </p:nvGrpSpPr>
      <p:grpSpPr>
        <a:xfrm>
          <a:off x="0" y="0"/>
          <a:ext cx="0" cy="0"/>
          <a:chOff x="0" y="0"/>
          <a:chExt cx="0" cy="0"/>
        </a:xfrm>
      </p:grpSpPr>
      <p:sp>
        <p:nvSpPr>
          <p:cNvPr id="726" name="Google Shape;726;p29"/>
          <p:cNvSpPr txBox="1"/>
          <p:nvPr/>
        </p:nvSpPr>
        <p:spPr>
          <a:xfrm>
            <a:off x="4613575" y="263225"/>
            <a:ext cx="3089700" cy="69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Calibri"/>
                <a:ea typeface="Calibri"/>
                <a:cs typeface="Calibri"/>
                <a:sym typeface="Calibri"/>
              </a:rPr>
              <a:t>Time to Think</a:t>
            </a:r>
            <a:endParaRPr b="1" i="0" sz="3600" u="none" cap="none" strike="noStrike">
              <a:solidFill>
                <a:srgbClr val="000000"/>
              </a:solidFill>
              <a:latin typeface="Calibri"/>
              <a:ea typeface="Calibri"/>
              <a:cs typeface="Calibri"/>
              <a:sym typeface="Calibri"/>
            </a:endParaRPr>
          </a:p>
        </p:txBody>
      </p:sp>
      <p:sp>
        <p:nvSpPr>
          <p:cNvPr id="727" name="Google Shape;727;p29"/>
          <p:cNvSpPr txBox="1"/>
          <p:nvPr/>
        </p:nvSpPr>
        <p:spPr>
          <a:xfrm>
            <a:off x="734538" y="1614306"/>
            <a:ext cx="10847773" cy="421545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How can Array Models help in solving word problems?</a:t>
            </a:r>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Array models help by showing an order of rows and columns. If</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the word problem states a particular order of objects, array</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models can help represent these situations.</a:t>
            </a:r>
            <a:endParaRPr b="0" i="0" sz="1800" u="none" cap="none" strike="noStrike">
              <a:solidFill>
                <a:srgbClr val="FFFFFF"/>
              </a:solidFill>
              <a:latin typeface="Calibri"/>
              <a:ea typeface="Calibri"/>
              <a:cs typeface="Calibri"/>
              <a:sym typeface="Calibri"/>
            </a:endParaRPr>
          </a:p>
        </p:txBody>
      </p:sp>
      <p:sp>
        <p:nvSpPr>
          <p:cNvPr id="728" name="Google Shape;728;p29"/>
          <p:cNvSpPr/>
          <p:nvPr/>
        </p:nvSpPr>
        <p:spPr>
          <a:xfrm>
            <a:off x="264085" y="346568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9" name="Google Shape;729;p29"/>
          <p:cNvSpPr txBox="1"/>
          <p:nvPr/>
        </p:nvSpPr>
        <p:spPr>
          <a:xfrm rot="1092710">
            <a:off x="8645722" y="-481"/>
            <a:ext cx="706490" cy="10877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30" name="Google Shape;730;p29"/>
          <p:cNvSpPr txBox="1"/>
          <p:nvPr/>
        </p:nvSpPr>
        <p:spPr>
          <a:xfrm rot="9711906">
            <a:off x="3179567" y="161039"/>
            <a:ext cx="706494" cy="108758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31" name="Google Shape;731;p29"/>
          <p:cNvSpPr txBox="1"/>
          <p:nvPr/>
        </p:nvSpPr>
        <p:spPr>
          <a:xfrm rot="-822348">
            <a:off x="3807174" y="-527"/>
            <a:ext cx="706518" cy="10878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32" name="Google Shape;732;p29"/>
          <p:cNvSpPr txBox="1"/>
          <p:nvPr/>
        </p:nvSpPr>
        <p:spPr>
          <a:xfrm rot="9121232">
            <a:off x="7916990" y="65791"/>
            <a:ext cx="706589" cy="108759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pic>
        <p:nvPicPr>
          <p:cNvPr descr="C:\Users\Snezana Calovska\Desktop\MathTeacherCoach (1).png" id="733" name="Google Shape;733;p29"/>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734" name="Google Shape;734;p29"/>
          <p:cNvSpPr txBox="1"/>
          <p:nvPr/>
        </p:nvSpPr>
        <p:spPr>
          <a:xfrm>
            <a:off x="732400" y="2585625"/>
            <a:ext cx="10886400" cy="1810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Array models help by showing an order of rows and columns. If</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the word problem states a particular order of objects, array</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models can help represent these situations.</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4"/>
                                        </p:tgtEl>
                                        <p:attrNameLst>
                                          <p:attrName>style.visibility</p:attrName>
                                        </p:attrNameLst>
                                      </p:cBhvr>
                                      <p:to>
                                        <p:strVal val="visible"/>
                                      </p:to>
                                    </p:set>
                                    <p:animEffect filter="fade" transition="in">
                                      <p:cBhvr>
                                        <p:cTn dur="1000"/>
                                        <p:tgtEl>
                                          <p:spTgt spid="7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8" name="Shape 738"/>
        <p:cNvGrpSpPr/>
        <p:nvPr/>
      </p:nvGrpSpPr>
      <p:grpSpPr>
        <a:xfrm>
          <a:off x="0" y="0"/>
          <a:ext cx="0" cy="0"/>
          <a:chOff x="0" y="0"/>
          <a:chExt cx="0" cy="0"/>
        </a:xfrm>
      </p:grpSpPr>
      <p:sp>
        <p:nvSpPr>
          <p:cNvPr id="739" name="Google Shape;739;p30"/>
          <p:cNvSpPr txBox="1"/>
          <p:nvPr/>
        </p:nvSpPr>
        <p:spPr>
          <a:xfrm>
            <a:off x="4613575" y="263225"/>
            <a:ext cx="3089700" cy="69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Calibri"/>
                <a:ea typeface="Calibri"/>
                <a:cs typeface="Calibri"/>
                <a:sym typeface="Calibri"/>
              </a:rPr>
              <a:t>Time to Think</a:t>
            </a:r>
            <a:endParaRPr b="1" i="0" sz="3600" u="none" cap="none" strike="noStrike">
              <a:solidFill>
                <a:srgbClr val="000000"/>
              </a:solidFill>
              <a:latin typeface="Calibri"/>
              <a:ea typeface="Calibri"/>
              <a:cs typeface="Calibri"/>
              <a:sym typeface="Calibri"/>
            </a:endParaRPr>
          </a:p>
        </p:txBody>
      </p:sp>
      <p:sp>
        <p:nvSpPr>
          <p:cNvPr id="740" name="Google Shape;740;p30"/>
          <p:cNvSpPr txBox="1"/>
          <p:nvPr/>
        </p:nvSpPr>
        <p:spPr>
          <a:xfrm>
            <a:off x="734538" y="1614306"/>
            <a:ext cx="10847773" cy="421545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How can the Commutative property help in solving word problems?</a:t>
            </a:r>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The commutativity of multiplication can help solve word</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problems by knowing that the order of factors can be changed.</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Even with a different order of the factors in the equations, we</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can still be sure it is the same answer.</a:t>
            </a:r>
            <a:endParaRPr b="0" i="0" sz="1800" u="none" cap="none" strike="noStrike">
              <a:solidFill>
                <a:srgbClr val="FFFFFF"/>
              </a:solidFill>
              <a:latin typeface="Calibri"/>
              <a:ea typeface="Calibri"/>
              <a:cs typeface="Calibri"/>
              <a:sym typeface="Calibri"/>
            </a:endParaRPr>
          </a:p>
        </p:txBody>
      </p:sp>
      <p:sp>
        <p:nvSpPr>
          <p:cNvPr id="741" name="Google Shape;741;p30"/>
          <p:cNvSpPr/>
          <p:nvPr/>
        </p:nvSpPr>
        <p:spPr>
          <a:xfrm>
            <a:off x="218365" y="392288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2" name="Google Shape;742;p30"/>
          <p:cNvSpPr txBox="1"/>
          <p:nvPr/>
        </p:nvSpPr>
        <p:spPr>
          <a:xfrm rot="1092710">
            <a:off x="8645722" y="-481"/>
            <a:ext cx="706490" cy="10877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43" name="Google Shape;743;p30"/>
          <p:cNvSpPr txBox="1"/>
          <p:nvPr/>
        </p:nvSpPr>
        <p:spPr>
          <a:xfrm rot="9711906">
            <a:off x="3179567" y="161039"/>
            <a:ext cx="706494" cy="108758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44" name="Google Shape;744;p30"/>
          <p:cNvSpPr txBox="1"/>
          <p:nvPr/>
        </p:nvSpPr>
        <p:spPr>
          <a:xfrm rot="-822348">
            <a:off x="3807174" y="-527"/>
            <a:ext cx="706518" cy="10878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45" name="Google Shape;745;p30"/>
          <p:cNvSpPr txBox="1"/>
          <p:nvPr/>
        </p:nvSpPr>
        <p:spPr>
          <a:xfrm rot="9121232">
            <a:off x="7916990" y="65791"/>
            <a:ext cx="706589" cy="108759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pic>
        <p:nvPicPr>
          <p:cNvPr descr="C:\Users\Snezana Calovska\Desktop\MathTeacherCoach (1).png" id="746" name="Google Shape;746;p30"/>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747" name="Google Shape;747;p30"/>
          <p:cNvSpPr txBox="1"/>
          <p:nvPr/>
        </p:nvSpPr>
        <p:spPr>
          <a:xfrm>
            <a:off x="754600" y="3140475"/>
            <a:ext cx="10842000" cy="2376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The commutativity of multiplication can help solve word</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problems by knowing that the order of factors can be changed.</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Even with a different order of the factors in the equations, we</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can still be sure it is the same answer.</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7"/>
                                        </p:tgtEl>
                                        <p:attrNameLst>
                                          <p:attrName>style.visibility</p:attrName>
                                        </p:attrNameLst>
                                      </p:cBhvr>
                                      <p:to>
                                        <p:strVal val="visible"/>
                                      </p:to>
                                    </p:set>
                                    <p:animEffect filter="fade" transition="in">
                                      <p:cBhvr>
                                        <p:cTn dur="1000"/>
                                        <p:tgtEl>
                                          <p:spTgt spid="7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1" name="Shape 751"/>
        <p:cNvGrpSpPr/>
        <p:nvPr/>
      </p:nvGrpSpPr>
      <p:grpSpPr>
        <a:xfrm>
          <a:off x="0" y="0"/>
          <a:ext cx="0" cy="0"/>
          <a:chOff x="0" y="0"/>
          <a:chExt cx="0" cy="0"/>
        </a:xfrm>
      </p:grpSpPr>
      <p:sp>
        <p:nvSpPr>
          <p:cNvPr id="752" name="Google Shape;752;p31"/>
          <p:cNvSpPr txBox="1"/>
          <p:nvPr/>
        </p:nvSpPr>
        <p:spPr>
          <a:xfrm>
            <a:off x="4613575" y="263225"/>
            <a:ext cx="3089700" cy="69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Calibri"/>
                <a:ea typeface="Calibri"/>
                <a:cs typeface="Calibri"/>
                <a:sym typeface="Calibri"/>
              </a:rPr>
              <a:t>Time to Think</a:t>
            </a:r>
            <a:endParaRPr b="1" i="0" sz="3600" u="none" cap="none" strike="noStrike">
              <a:solidFill>
                <a:srgbClr val="000000"/>
              </a:solidFill>
              <a:latin typeface="Calibri"/>
              <a:ea typeface="Calibri"/>
              <a:cs typeface="Calibri"/>
              <a:sym typeface="Calibri"/>
            </a:endParaRPr>
          </a:p>
        </p:txBody>
      </p:sp>
      <p:sp>
        <p:nvSpPr>
          <p:cNvPr id="753" name="Google Shape;753;p31"/>
          <p:cNvSpPr txBox="1"/>
          <p:nvPr/>
        </p:nvSpPr>
        <p:spPr>
          <a:xfrm>
            <a:off x="734538" y="1614306"/>
            <a:ext cx="10847773" cy="421545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How can the Distributive property help in solving word problems?</a:t>
            </a:r>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The distributive property can help solve word problems that</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have large numbers involved. We can decompose the numbers</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into smaller numbers and then we can distribute the multiplier</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or divisor to the two smaller numbers. </a:t>
            </a:r>
            <a:endParaRPr b="0" i="0" sz="1800" u="none" cap="none" strike="noStrike">
              <a:solidFill>
                <a:srgbClr val="FFFFFF"/>
              </a:solidFill>
              <a:latin typeface="Calibri"/>
              <a:ea typeface="Calibri"/>
              <a:cs typeface="Calibri"/>
              <a:sym typeface="Calibri"/>
            </a:endParaRPr>
          </a:p>
        </p:txBody>
      </p:sp>
      <p:sp>
        <p:nvSpPr>
          <p:cNvPr id="754" name="Google Shape;754;p31"/>
          <p:cNvSpPr/>
          <p:nvPr/>
        </p:nvSpPr>
        <p:spPr>
          <a:xfrm>
            <a:off x="218365" y="392288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5" name="Google Shape;755;p31"/>
          <p:cNvSpPr txBox="1"/>
          <p:nvPr/>
        </p:nvSpPr>
        <p:spPr>
          <a:xfrm rot="1092710">
            <a:off x="8645722" y="-481"/>
            <a:ext cx="706490" cy="10877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56" name="Google Shape;756;p31"/>
          <p:cNvSpPr txBox="1"/>
          <p:nvPr/>
        </p:nvSpPr>
        <p:spPr>
          <a:xfrm rot="9711906">
            <a:off x="3179567" y="161039"/>
            <a:ext cx="706494" cy="108758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57" name="Google Shape;757;p31"/>
          <p:cNvSpPr txBox="1"/>
          <p:nvPr/>
        </p:nvSpPr>
        <p:spPr>
          <a:xfrm rot="-822348">
            <a:off x="3807174" y="-527"/>
            <a:ext cx="706518" cy="10878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58" name="Google Shape;758;p31"/>
          <p:cNvSpPr txBox="1"/>
          <p:nvPr/>
        </p:nvSpPr>
        <p:spPr>
          <a:xfrm rot="9121232">
            <a:off x="7916990" y="65791"/>
            <a:ext cx="706589" cy="108759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pic>
        <p:nvPicPr>
          <p:cNvPr descr="C:\Users\Snezana Calovska\Desktop\MathTeacherCoach (1).png" id="759" name="Google Shape;759;p31"/>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760" name="Google Shape;760;p31"/>
          <p:cNvSpPr txBox="1"/>
          <p:nvPr/>
        </p:nvSpPr>
        <p:spPr>
          <a:xfrm>
            <a:off x="732400" y="3195950"/>
            <a:ext cx="10864200" cy="2376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The distributive property can help solve word problems that</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have large numbers involved. We can decompose the numbers</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into smaller numbers and then we can distribute the multiplier</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or divisor to the two smaller numbers.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0"/>
                                        </p:tgtEl>
                                        <p:attrNameLst>
                                          <p:attrName>style.visibility</p:attrName>
                                        </p:attrNameLst>
                                      </p:cBhvr>
                                      <p:to>
                                        <p:strVal val="visible"/>
                                      </p:to>
                                    </p:set>
                                    <p:animEffect filter="fade" transition="in">
                                      <p:cBhvr>
                                        <p:cTn dur="1000"/>
                                        <p:tgtEl>
                                          <p:spTgt spid="7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4" name="Shape 764"/>
        <p:cNvGrpSpPr/>
        <p:nvPr/>
      </p:nvGrpSpPr>
      <p:grpSpPr>
        <a:xfrm>
          <a:off x="0" y="0"/>
          <a:ext cx="0" cy="0"/>
          <a:chOff x="0" y="0"/>
          <a:chExt cx="0" cy="0"/>
        </a:xfrm>
      </p:grpSpPr>
      <p:sp>
        <p:nvSpPr>
          <p:cNvPr id="765" name="Google Shape;765;p32"/>
          <p:cNvSpPr txBox="1"/>
          <p:nvPr/>
        </p:nvSpPr>
        <p:spPr>
          <a:xfrm>
            <a:off x="4613575" y="263225"/>
            <a:ext cx="3089700" cy="69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Calibri"/>
                <a:ea typeface="Calibri"/>
                <a:cs typeface="Calibri"/>
                <a:sym typeface="Calibri"/>
              </a:rPr>
              <a:t>Time to Think</a:t>
            </a:r>
            <a:endParaRPr b="1" i="0" sz="3600" u="none" cap="none" strike="noStrike">
              <a:solidFill>
                <a:srgbClr val="000000"/>
              </a:solidFill>
              <a:latin typeface="Calibri"/>
              <a:ea typeface="Calibri"/>
              <a:cs typeface="Calibri"/>
              <a:sym typeface="Calibri"/>
            </a:endParaRPr>
          </a:p>
        </p:txBody>
      </p:sp>
      <p:sp>
        <p:nvSpPr>
          <p:cNvPr id="766" name="Google Shape;766;p32"/>
          <p:cNvSpPr txBox="1"/>
          <p:nvPr/>
        </p:nvSpPr>
        <p:spPr>
          <a:xfrm>
            <a:off x="734538" y="1614306"/>
            <a:ext cx="10847773" cy="421545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b="1" i="0" sz="18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How can the relationship between multiplication and division help in solving word problems?</a:t>
            </a:r>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Knowing the appropriate operation is needed for solving word</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problems. However, because of the relationship of</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multiplication and division, we can actually represent the</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situations in both operations. We only need to know the</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equation that is equivalent to both multiplication and division as</a:t>
            </a:r>
            <a:endParaRPr>
              <a:solidFill>
                <a:srgbClr val="FFFFFF"/>
              </a:solidFill>
            </a:endParaRPr>
          </a:p>
          <a:p>
            <a:pPr indent="0" lvl="0" marL="0" marR="0" rtl="0" algn="l">
              <a:lnSpc>
                <a:spcPct val="115000"/>
              </a:lnSpc>
              <a:spcBef>
                <a:spcPts val="0"/>
              </a:spcBef>
              <a:spcAft>
                <a:spcPts val="0"/>
              </a:spcAft>
              <a:buNone/>
            </a:pPr>
            <a:r>
              <a:rPr b="0" i="0" lang="en-US" sz="3200" u="none" cap="none" strike="noStrike">
                <a:solidFill>
                  <a:srgbClr val="FFFFFF"/>
                </a:solidFill>
                <a:latin typeface="Calibri"/>
                <a:ea typeface="Calibri"/>
                <a:cs typeface="Calibri"/>
                <a:sym typeface="Calibri"/>
              </a:rPr>
              <a:t>long as the same unknown is represented.</a:t>
            </a:r>
            <a:endParaRPr b="0" i="0" sz="1800" u="none" cap="none" strike="noStrike">
              <a:solidFill>
                <a:srgbClr val="FFFFFF"/>
              </a:solidFill>
              <a:latin typeface="Calibri"/>
              <a:ea typeface="Calibri"/>
              <a:cs typeface="Calibri"/>
              <a:sym typeface="Calibri"/>
            </a:endParaRPr>
          </a:p>
        </p:txBody>
      </p:sp>
      <p:sp>
        <p:nvSpPr>
          <p:cNvPr id="767" name="Google Shape;767;p32"/>
          <p:cNvSpPr/>
          <p:nvPr/>
        </p:nvSpPr>
        <p:spPr>
          <a:xfrm>
            <a:off x="218365" y="392288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8" name="Google Shape;768;p32"/>
          <p:cNvSpPr txBox="1"/>
          <p:nvPr/>
        </p:nvSpPr>
        <p:spPr>
          <a:xfrm rot="1092710">
            <a:off x="8645722" y="-481"/>
            <a:ext cx="706490" cy="10877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69" name="Google Shape;769;p32"/>
          <p:cNvSpPr txBox="1"/>
          <p:nvPr/>
        </p:nvSpPr>
        <p:spPr>
          <a:xfrm rot="9711906">
            <a:off x="3179567" y="161039"/>
            <a:ext cx="706494" cy="108758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70" name="Google Shape;770;p32"/>
          <p:cNvSpPr txBox="1"/>
          <p:nvPr/>
        </p:nvSpPr>
        <p:spPr>
          <a:xfrm rot="-822348">
            <a:off x="3807174" y="-527"/>
            <a:ext cx="706518" cy="10878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771" name="Google Shape;771;p32"/>
          <p:cNvSpPr txBox="1"/>
          <p:nvPr/>
        </p:nvSpPr>
        <p:spPr>
          <a:xfrm rot="9121232">
            <a:off x="7916990" y="65791"/>
            <a:ext cx="706589" cy="108759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pic>
        <p:nvPicPr>
          <p:cNvPr descr="C:\Users\Snezana Calovska\Desktop\MathTeacherCoach (1).png" id="772" name="Google Shape;772;p32"/>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773" name="Google Shape;773;p32"/>
          <p:cNvSpPr txBox="1"/>
          <p:nvPr/>
        </p:nvSpPr>
        <p:spPr>
          <a:xfrm>
            <a:off x="754600" y="3207050"/>
            <a:ext cx="10842000" cy="3509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Knowing the appropriate operation is needed for solving word</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problems. However, because of the relationship of</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multiplication and division, we can actually represent the</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situations in both operations. We only need to know the</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equation that is equivalent to both multiplication and division as</a:t>
            </a:r>
            <a:endParaRPr>
              <a:solidFill>
                <a:schemeClr val="dk1"/>
              </a:solidFill>
            </a:endParaRPr>
          </a:p>
          <a:p>
            <a:pPr indent="0" lvl="0" marL="0" rtl="0" algn="l">
              <a:lnSpc>
                <a:spcPct val="115000"/>
              </a:lnSpc>
              <a:spcBef>
                <a:spcPts val="0"/>
              </a:spcBef>
              <a:spcAft>
                <a:spcPts val="0"/>
              </a:spcAft>
              <a:buClr>
                <a:schemeClr val="dk1"/>
              </a:buClr>
              <a:buFont typeface="Arial"/>
              <a:buNone/>
            </a:pPr>
            <a:r>
              <a:rPr lang="en-US" sz="3200">
                <a:solidFill>
                  <a:srgbClr val="FF0000"/>
                </a:solidFill>
                <a:latin typeface="Calibri"/>
                <a:ea typeface="Calibri"/>
                <a:cs typeface="Calibri"/>
                <a:sym typeface="Calibri"/>
              </a:rPr>
              <a:t>long as the same unknown is represented.</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3"/>
                                        </p:tgtEl>
                                        <p:attrNameLst>
                                          <p:attrName>style.visibility</p:attrName>
                                        </p:attrNameLst>
                                      </p:cBhvr>
                                      <p:to>
                                        <p:strVal val="visible"/>
                                      </p:to>
                                    </p:set>
                                    <p:animEffect filter="fade" transition="in">
                                      <p:cBhvr>
                                        <p:cTn dur="1000"/>
                                        <p:tgtEl>
                                          <p:spTgt spid="7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7" name="Shape 777"/>
        <p:cNvGrpSpPr/>
        <p:nvPr/>
      </p:nvGrpSpPr>
      <p:grpSpPr>
        <a:xfrm>
          <a:off x="0" y="0"/>
          <a:ext cx="0" cy="0"/>
          <a:chOff x="0" y="0"/>
          <a:chExt cx="0" cy="0"/>
        </a:xfrm>
      </p:grpSpPr>
      <p:pic>
        <p:nvPicPr>
          <p:cNvPr descr="C:\Users\Snezana Calovska\Desktop\MathTeacherCoach (1).png" id="778" name="Google Shape;778;p33"/>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779" name="Google Shape;779;p33"/>
          <p:cNvSpPr/>
          <p:nvPr/>
        </p:nvSpPr>
        <p:spPr>
          <a:xfrm>
            <a:off x="349574" y="186933"/>
            <a:ext cx="11507145"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1. Tiffany has 30 pebbles. She wants to place an equal number each in 3 containers. How many pebbles are in each container?</a:t>
            </a:r>
            <a:endParaRPr/>
          </a:p>
        </p:txBody>
      </p:sp>
      <p:sp>
        <p:nvSpPr>
          <p:cNvPr id="780" name="Google Shape;780;p33"/>
          <p:cNvSpPr/>
          <p:nvPr/>
        </p:nvSpPr>
        <p:spPr>
          <a:xfrm>
            <a:off x="1049157" y="1901552"/>
            <a:ext cx="10107900" cy="11511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First</a:t>
            </a:r>
            <a:r>
              <a:rPr b="0" i="0" lang="en-US" sz="3200" u="none" cap="none" strike="noStrike">
                <a:solidFill>
                  <a:srgbClr val="000000"/>
                </a:solidFill>
                <a:latin typeface="Calibri"/>
                <a:ea typeface="Calibri"/>
                <a:cs typeface="Calibri"/>
                <a:sym typeface="Calibri"/>
              </a:rPr>
              <a:t>, understand: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Tiffany wants to divide 30 pebbles into 3 containers.</a:t>
            </a:r>
            <a:endParaRPr b="0" i="0" sz="3200" u="none" cap="none" strike="noStrike">
              <a:solidFill>
                <a:srgbClr val="FF0000"/>
              </a:solidFill>
              <a:latin typeface="Arial"/>
              <a:ea typeface="Arial"/>
              <a:cs typeface="Arial"/>
              <a:sym typeface="Arial"/>
            </a:endParaRPr>
          </a:p>
        </p:txBody>
      </p:sp>
      <p:sp>
        <p:nvSpPr>
          <p:cNvPr id="781" name="Google Shape;781;p33"/>
          <p:cNvSpPr/>
          <p:nvPr/>
        </p:nvSpPr>
        <p:spPr>
          <a:xfrm>
            <a:off x="1049157" y="3052636"/>
            <a:ext cx="10107978" cy="115108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Second</a:t>
            </a:r>
            <a:r>
              <a:rPr b="0" i="0" lang="en-US" sz="3200" u="none" cap="none" strike="noStrike">
                <a:solidFill>
                  <a:srgbClr val="000000"/>
                </a:solidFill>
                <a:latin typeface="Calibri"/>
                <a:ea typeface="Calibri"/>
                <a:cs typeface="Calibri"/>
                <a:sym typeface="Calibri"/>
              </a:rPr>
              <a:t>, identify the values: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30 pebbles and 3 containers</a:t>
            </a:r>
            <a:endParaRPr/>
          </a:p>
        </p:txBody>
      </p:sp>
      <p:sp>
        <p:nvSpPr>
          <p:cNvPr id="782" name="Google Shape;782;p33"/>
          <p:cNvSpPr/>
          <p:nvPr/>
        </p:nvSpPr>
        <p:spPr>
          <a:xfrm>
            <a:off x="1049157" y="4010919"/>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Third</a:t>
            </a:r>
            <a:r>
              <a:rPr b="0" i="0" lang="en-US" sz="3200" u="none" cap="none" strike="noStrike">
                <a:solidFill>
                  <a:srgbClr val="000000"/>
                </a:solidFill>
                <a:latin typeface="Calibri"/>
                <a:ea typeface="Calibri"/>
                <a:cs typeface="Calibri"/>
                <a:sym typeface="Calibri"/>
              </a:rPr>
              <a:t>, choose the operation:</a:t>
            </a:r>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Division</a:t>
            </a:r>
            <a:endParaRPr b="0" i="0" sz="3200" u="none" cap="none" strike="noStrike">
              <a:solidFill>
                <a:srgbClr val="FF0000"/>
              </a:solidFill>
              <a:latin typeface="Calibri"/>
              <a:ea typeface="Calibri"/>
              <a:cs typeface="Calibri"/>
              <a:sym typeface="Calibri"/>
            </a:endParaRPr>
          </a:p>
        </p:txBody>
      </p:sp>
      <p:sp>
        <p:nvSpPr>
          <p:cNvPr id="783" name="Google Shape;783;p33"/>
          <p:cNvSpPr/>
          <p:nvPr/>
        </p:nvSpPr>
        <p:spPr>
          <a:xfrm>
            <a:off x="1049157" y="496920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Fourth</a:t>
            </a:r>
            <a:r>
              <a:rPr b="0" i="0" lang="en-US" sz="3200" u="none" cap="none" strike="noStrike">
                <a:solidFill>
                  <a:srgbClr val="000000"/>
                </a:solidFill>
                <a:latin typeface="Calibri"/>
                <a:ea typeface="Calibri"/>
                <a:cs typeface="Calibri"/>
                <a:sym typeface="Calibri"/>
              </a:rPr>
              <a:t>, write the number sentence:</a:t>
            </a:r>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30 ÷ 3 =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0">
                                            <p:txEl>
                                              <p:pRg end="0" st="0"/>
                                            </p:txEl>
                                          </p:spTgt>
                                        </p:tgtEl>
                                        <p:attrNameLst>
                                          <p:attrName>style.visibility</p:attrName>
                                        </p:attrNameLst>
                                      </p:cBhvr>
                                      <p:to>
                                        <p:strVal val="visible"/>
                                      </p:to>
                                    </p:set>
                                    <p:animEffect filter="fade" transition="in">
                                      <p:cBhvr>
                                        <p:cTn dur="500"/>
                                        <p:tgtEl>
                                          <p:spTgt spid="78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0">
                                            <p:txEl>
                                              <p:pRg end="1" st="1"/>
                                            </p:txEl>
                                          </p:spTgt>
                                        </p:tgtEl>
                                        <p:attrNameLst>
                                          <p:attrName>style.visibility</p:attrName>
                                        </p:attrNameLst>
                                      </p:cBhvr>
                                      <p:to>
                                        <p:strVal val="visible"/>
                                      </p:to>
                                    </p:set>
                                    <p:animEffect filter="fade" transition="in">
                                      <p:cBhvr>
                                        <p:cTn dur="500"/>
                                        <p:tgtEl>
                                          <p:spTgt spid="78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1">
                                            <p:txEl>
                                              <p:pRg end="0" st="0"/>
                                            </p:txEl>
                                          </p:spTgt>
                                        </p:tgtEl>
                                        <p:attrNameLst>
                                          <p:attrName>style.visibility</p:attrName>
                                        </p:attrNameLst>
                                      </p:cBhvr>
                                      <p:to>
                                        <p:strVal val="visible"/>
                                      </p:to>
                                    </p:set>
                                    <p:animEffect filter="fade" transition="in">
                                      <p:cBhvr>
                                        <p:cTn dur="500"/>
                                        <p:tgtEl>
                                          <p:spTgt spid="7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1">
                                            <p:txEl>
                                              <p:pRg end="1" st="1"/>
                                            </p:txEl>
                                          </p:spTgt>
                                        </p:tgtEl>
                                        <p:attrNameLst>
                                          <p:attrName>style.visibility</p:attrName>
                                        </p:attrNameLst>
                                      </p:cBhvr>
                                      <p:to>
                                        <p:strVal val="visible"/>
                                      </p:to>
                                    </p:set>
                                    <p:animEffect filter="fade" transition="in">
                                      <p:cBhvr>
                                        <p:cTn dur="500"/>
                                        <p:tgtEl>
                                          <p:spTgt spid="78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2">
                                            <p:txEl>
                                              <p:pRg end="0" st="0"/>
                                            </p:txEl>
                                          </p:spTgt>
                                        </p:tgtEl>
                                        <p:attrNameLst>
                                          <p:attrName>style.visibility</p:attrName>
                                        </p:attrNameLst>
                                      </p:cBhvr>
                                      <p:to>
                                        <p:strVal val="visible"/>
                                      </p:to>
                                    </p:set>
                                    <p:animEffect filter="fade" transition="in">
                                      <p:cBhvr>
                                        <p:cTn dur="500"/>
                                        <p:tgtEl>
                                          <p:spTgt spid="7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2">
                                            <p:txEl>
                                              <p:pRg end="1" st="1"/>
                                            </p:txEl>
                                          </p:spTgt>
                                        </p:tgtEl>
                                        <p:attrNameLst>
                                          <p:attrName>style.visibility</p:attrName>
                                        </p:attrNameLst>
                                      </p:cBhvr>
                                      <p:to>
                                        <p:strVal val="visible"/>
                                      </p:to>
                                    </p:set>
                                    <p:animEffect filter="fade" transition="in">
                                      <p:cBhvr>
                                        <p:cTn dur="500"/>
                                        <p:tgtEl>
                                          <p:spTgt spid="7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3">
                                            <p:txEl>
                                              <p:pRg end="0" st="0"/>
                                            </p:txEl>
                                          </p:spTgt>
                                        </p:tgtEl>
                                        <p:attrNameLst>
                                          <p:attrName>style.visibility</p:attrName>
                                        </p:attrNameLst>
                                      </p:cBhvr>
                                      <p:to>
                                        <p:strVal val="visible"/>
                                      </p:to>
                                    </p:set>
                                    <p:animEffect filter="fade" transition="in">
                                      <p:cBhvr>
                                        <p:cTn dur="500"/>
                                        <p:tgtEl>
                                          <p:spTgt spid="78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3">
                                            <p:txEl>
                                              <p:pRg end="1" st="1"/>
                                            </p:txEl>
                                          </p:spTgt>
                                        </p:tgtEl>
                                        <p:attrNameLst>
                                          <p:attrName>style.visibility</p:attrName>
                                        </p:attrNameLst>
                                      </p:cBhvr>
                                      <p:to>
                                        <p:strVal val="visible"/>
                                      </p:to>
                                    </p:set>
                                    <p:animEffect filter="fade" transition="in">
                                      <p:cBhvr>
                                        <p:cTn dur="500"/>
                                        <p:tgtEl>
                                          <p:spTgt spid="783">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7" name="Shape 787"/>
        <p:cNvGrpSpPr/>
        <p:nvPr/>
      </p:nvGrpSpPr>
      <p:grpSpPr>
        <a:xfrm>
          <a:off x="0" y="0"/>
          <a:ext cx="0" cy="0"/>
          <a:chOff x="0" y="0"/>
          <a:chExt cx="0" cy="0"/>
        </a:xfrm>
      </p:grpSpPr>
      <p:pic>
        <p:nvPicPr>
          <p:cNvPr descr="C:\Users\Snezana Calovska\Desktop\MathTeacherCoach (1).png" id="788" name="Google Shape;788;p34"/>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789" name="Google Shape;789;p34"/>
          <p:cNvSpPr/>
          <p:nvPr/>
        </p:nvSpPr>
        <p:spPr>
          <a:xfrm>
            <a:off x="349574" y="186933"/>
            <a:ext cx="11507145"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1. Tiffany has 30 pebbles. She wants to place an equal number each in 3 containers. How many pebbles are in each container?</a:t>
            </a:r>
            <a:endParaRPr/>
          </a:p>
        </p:txBody>
      </p:sp>
      <p:sp>
        <p:nvSpPr>
          <p:cNvPr id="790" name="Google Shape;790;p34"/>
          <p:cNvSpPr/>
          <p:nvPr/>
        </p:nvSpPr>
        <p:spPr>
          <a:xfrm>
            <a:off x="1049157" y="190155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Fifth</a:t>
            </a:r>
            <a:r>
              <a:rPr b="0" i="0" lang="en-US" sz="3200" u="none" cap="none" strike="noStrike">
                <a:solidFill>
                  <a:srgbClr val="000000"/>
                </a:solidFill>
                <a:latin typeface="Calibri"/>
                <a:ea typeface="Calibri"/>
                <a:cs typeface="Calibri"/>
                <a:sym typeface="Calibri"/>
              </a:rPr>
              <a:t>, illustrate:</a:t>
            </a:r>
            <a:endParaRPr b="0" i="0" sz="32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We can use the equal groups strategy!</a:t>
            </a:r>
            <a:endParaRPr b="0" i="0" sz="3200" u="none" cap="none" strike="noStrike">
              <a:solidFill>
                <a:srgbClr val="FF0000"/>
              </a:solidFill>
              <a:latin typeface="Calibri"/>
              <a:ea typeface="Calibri"/>
              <a:cs typeface="Calibri"/>
              <a:sym typeface="Calibri"/>
            </a:endParaRPr>
          </a:p>
        </p:txBody>
      </p:sp>
      <p:grpSp>
        <p:nvGrpSpPr>
          <p:cNvPr id="791" name="Google Shape;791;p34"/>
          <p:cNvGrpSpPr/>
          <p:nvPr/>
        </p:nvGrpSpPr>
        <p:grpSpPr>
          <a:xfrm>
            <a:off x="3445358" y="3049927"/>
            <a:ext cx="5297639" cy="1632267"/>
            <a:chOff x="4409122" y="2909253"/>
            <a:chExt cx="3373755" cy="1039495"/>
          </a:xfrm>
        </p:grpSpPr>
        <p:grpSp>
          <p:nvGrpSpPr>
            <p:cNvPr id="792" name="Google Shape;792;p34"/>
            <p:cNvGrpSpPr/>
            <p:nvPr/>
          </p:nvGrpSpPr>
          <p:grpSpPr>
            <a:xfrm>
              <a:off x="4409122" y="2909253"/>
              <a:ext cx="1037590" cy="1037590"/>
              <a:chOff x="0" y="0"/>
              <a:chExt cx="1037590" cy="1037590"/>
            </a:xfrm>
          </p:grpSpPr>
          <p:sp>
            <p:nvSpPr>
              <p:cNvPr id="793" name="Google Shape;793;p34"/>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794" name="Google Shape;794;p34"/>
              <p:cNvGrpSpPr/>
              <p:nvPr/>
            </p:nvGrpSpPr>
            <p:grpSpPr>
              <a:xfrm>
                <a:off x="150126" y="109182"/>
                <a:ext cx="730155" cy="136478"/>
                <a:chOff x="0" y="0"/>
                <a:chExt cx="730155" cy="136478"/>
              </a:xfrm>
            </p:grpSpPr>
            <p:sp>
              <p:nvSpPr>
                <p:cNvPr id="795" name="Google Shape;795;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96" name="Google Shape;796;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97" name="Google Shape;797;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798" name="Google Shape;798;p34"/>
              <p:cNvGrpSpPr/>
              <p:nvPr/>
            </p:nvGrpSpPr>
            <p:grpSpPr>
              <a:xfrm>
                <a:off x="163773" y="348018"/>
                <a:ext cx="730155" cy="136478"/>
                <a:chOff x="0" y="0"/>
                <a:chExt cx="730155" cy="136478"/>
              </a:xfrm>
            </p:grpSpPr>
            <p:sp>
              <p:nvSpPr>
                <p:cNvPr id="799" name="Google Shape;799;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00" name="Google Shape;800;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01" name="Google Shape;801;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02" name="Google Shape;802;p34"/>
              <p:cNvGrpSpPr/>
              <p:nvPr/>
            </p:nvGrpSpPr>
            <p:grpSpPr>
              <a:xfrm>
                <a:off x="163773" y="586853"/>
                <a:ext cx="730155" cy="136478"/>
                <a:chOff x="0" y="0"/>
                <a:chExt cx="730155" cy="136478"/>
              </a:xfrm>
            </p:grpSpPr>
            <p:sp>
              <p:nvSpPr>
                <p:cNvPr id="803" name="Google Shape;803;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04" name="Google Shape;804;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05" name="Google Shape;805;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806" name="Google Shape;806;p34"/>
              <p:cNvSpPr/>
              <p:nvPr/>
            </p:nvSpPr>
            <p:spPr>
              <a:xfrm>
                <a:off x="450477" y="812041"/>
                <a:ext cx="135789" cy="135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07" name="Google Shape;807;p34"/>
            <p:cNvGrpSpPr/>
            <p:nvPr/>
          </p:nvGrpSpPr>
          <p:grpSpPr>
            <a:xfrm>
              <a:off x="5571807" y="2911158"/>
              <a:ext cx="1037590" cy="1037590"/>
              <a:chOff x="0" y="0"/>
              <a:chExt cx="1037590" cy="1037590"/>
            </a:xfrm>
          </p:grpSpPr>
          <p:sp>
            <p:nvSpPr>
              <p:cNvPr id="808" name="Google Shape;808;p34"/>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809" name="Google Shape;809;p34"/>
              <p:cNvGrpSpPr/>
              <p:nvPr/>
            </p:nvGrpSpPr>
            <p:grpSpPr>
              <a:xfrm>
                <a:off x="150126" y="109182"/>
                <a:ext cx="730155" cy="136478"/>
                <a:chOff x="0" y="0"/>
                <a:chExt cx="730155" cy="136478"/>
              </a:xfrm>
            </p:grpSpPr>
            <p:sp>
              <p:nvSpPr>
                <p:cNvPr id="810" name="Google Shape;810;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11" name="Google Shape;811;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12" name="Google Shape;812;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13" name="Google Shape;813;p34"/>
              <p:cNvGrpSpPr/>
              <p:nvPr/>
            </p:nvGrpSpPr>
            <p:grpSpPr>
              <a:xfrm>
                <a:off x="163773" y="348018"/>
                <a:ext cx="730155" cy="136478"/>
                <a:chOff x="0" y="0"/>
                <a:chExt cx="730155" cy="136478"/>
              </a:xfrm>
            </p:grpSpPr>
            <p:sp>
              <p:nvSpPr>
                <p:cNvPr id="814" name="Google Shape;814;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15" name="Google Shape;815;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16" name="Google Shape;816;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17" name="Google Shape;817;p34"/>
              <p:cNvGrpSpPr/>
              <p:nvPr/>
            </p:nvGrpSpPr>
            <p:grpSpPr>
              <a:xfrm>
                <a:off x="163773" y="586853"/>
                <a:ext cx="730155" cy="136478"/>
                <a:chOff x="0" y="0"/>
                <a:chExt cx="730155" cy="136478"/>
              </a:xfrm>
            </p:grpSpPr>
            <p:sp>
              <p:nvSpPr>
                <p:cNvPr id="818" name="Google Shape;818;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19" name="Google Shape;819;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20" name="Google Shape;820;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821" name="Google Shape;821;p34"/>
              <p:cNvSpPr/>
              <p:nvPr/>
            </p:nvSpPr>
            <p:spPr>
              <a:xfrm>
                <a:off x="450477" y="812041"/>
                <a:ext cx="135789" cy="135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22" name="Google Shape;822;p34"/>
            <p:cNvGrpSpPr/>
            <p:nvPr/>
          </p:nvGrpSpPr>
          <p:grpSpPr>
            <a:xfrm>
              <a:off x="6745287" y="2911158"/>
              <a:ext cx="1037590" cy="1037590"/>
              <a:chOff x="0" y="0"/>
              <a:chExt cx="1037590" cy="1037590"/>
            </a:xfrm>
          </p:grpSpPr>
          <p:sp>
            <p:nvSpPr>
              <p:cNvPr id="823" name="Google Shape;823;p34"/>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824" name="Google Shape;824;p34"/>
              <p:cNvGrpSpPr/>
              <p:nvPr/>
            </p:nvGrpSpPr>
            <p:grpSpPr>
              <a:xfrm>
                <a:off x="150126" y="109182"/>
                <a:ext cx="730155" cy="136478"/>
                <a:chOff x="0" y="0"/>
                <a:chExt cx="730155" cy="136478"/>
              </a:xfrm>
            </p:grpSpPr>
            <p:sp>
              <p:nvSpPr>
                <p:cNvPr id="825" name="Google Shape;825;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26" name="Google Shape;826;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27" name="Google Shape;827;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28" name="Google Shape;828;p34"/>
              <p:cNvGrpSpPr/>
              <p:nvPr/>
            </p:nvGrpSpPr>
            <p:grpSpPr>
              <a:xfrm>
                <a:off x="163773" y="348018"/>
                <a:ext cx="730155" cy="136478"/>
                <a:chOff x="0" y="0"/>
                <a:chExt cx="730155" cy="136478"/>
              </a:xfrm>
            </p:grpSpPr>
            <p:sp>
              <p:nvSpPr>
                <p:cNvPr id="829" name="Google Shape;829;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30" name="Google Shape;830;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31" name="Google Shape;831;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32" name="Google Shape;832;p34"/>
              <p:cNvGrpSpPr/>
              <p:nvPr/>
            </p:nvGrpSpPr>
            <p:grpSpPr>
              <a:xfrm>
                <a:off x="163773" y="586853"/>
                <a:ext cx="730155" cy="136478"/>
                <a:chOff x="0" y="0"/>
                <a:chExt cx="730155" cy="136478"/>
              </a:xfrm>
            </p:grpSpPr>
            <p:sp>
              <p:nvSpPr>
                <p:cNvPr id="833" name="Google Shape;833;p34"/>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34" name="Google Shape;834;p34"/>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35" name="Google Shape;835;p34"/>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836" name="Google Shape;836;p34"/>
              <p:cNvSpPr/>
              <p:nvPr/>
            </p:nvSpPr>
            <p:spPr>
              <a:xfrm>
                <a:off x="450477" y="812041"/>
                <a:ext cx="135789" cy="135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837" name="Google Shape;837;p34"/>
          <p:cNvSpPr/>
          <p:nvPr/>
        </p:nvSpPr>
        <p:spPr>
          <a:xfrm>
            <a:off x="1049157" y="4709099"/>
            <a:ext cx="10595658" cy="179126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Sixth</a:t>
            </a:r>
            <a:r>
              <a:rPr b="0" i="0" lang="en-US" sz="3200" u="none" cap="none" strike="noStrike">
                <a:solidFill>
                  <a:srgbClr val="000000"/>
                </a:solidFill>
                <a:latin typeface="Calibri"/>
                <a:ea typeface="Calibri"/>
                <a:cs typeface="Calibri"/>
                <a:sym typeface="Calibri"/>
              </a:rPr>
              <a:t>, solve and label your final answer:</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rPr b="0" i="0" lang="en-US" sz="3200" u="none" cap="none" strike="noStrike">
                <a:solidFill>
                  <a:srgbClr val="FF0000"/>
                </a:solidFill>
                <a:latin typeface="Calibri"/>
                <a:ea typeface="Calibri"/>
                <a:cs typeface="Calibri"/>
                <a:sym typeface="Calibri"/>
              </a:rPr>
              <a:t>30 ÷ 3 = 10</a:t>
            </a:r>
            <a:endParaRPr/>
          </a:p>
          <a:p>
            <a:pPr indent="0" lvl="0" marL="0" marR="0" rtl="0" algn="ctr">
              <a:lnSpc>
                <a:spcPct val="115000"/>
              </a:lnSpc>
              <a:spcBef>
                <a:spcPts val="0"/>
              </a:spcBef>
              <a:spcAft>
                <a:spcPts val="0"/>
              </a:spcAft>
              <a:buNone/>
            </a:pPr>
            <a:r>
              <a:rPr b="0" i="0" lang="en-US" sz="3200" u="none" cap="none" strike="noStrike">
                <a:solidFill>
                  <a:srgbClr val="FF0000"/>
                </a:solidFill>
                <a:latin typeface="Calibri"/>
                <a:ea typeface="Calibri"/>
                <a:cs typeface="Calibri"/>
                <a:sym typeface="Calibri"/>
              </a:rPr>
              <a:t>Tiffany will have </a:t>
            </a:r>
            <a:r>
              <a:rPr b="1" i="0" lang="en-US" sz="3200" u="none" cap="none" strike="noStrike">
                <a:solidFill>
                  <a:srgbClr val="FF0000"/>
                </a:solidFill>
                <a:latin typeface="Calibri"/>
                <a:ea typeface="Calibri"/>
                <a:cs typeface="Calibri"/>
                <a:sym typeface="Calibri"/>
              </a:rPr>
              <a:t>10 pebbles </a:t>
            </a:r>
            <a:r>
              <a:rPr b="0" i="0" lang="en-US" sz="3200" u="none" cap="none" strike="noStrike">
                <a:solidFill>
                  <a:srgbClr val="FF0000"/>
                </a:solidFill>
                <a:latin typeface="Calibri"/>
                <a:ea typeface="Calibri"/>
                <a:cs typeface="Calibri"/>
                <a:sym typeface="Calibri"/>
              </a:rPr>
              <a:t>in each container.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0">
                                            <p:txEl>
                                              <p:pRg end="0" st="0"/>
                                            </p:txEl>
                                          </p:spTgt>
                                        </p:tgtEl>
                                        <p:attrNameLst>
                                          <p:attrName>style.visibility</p:attrName>
                                        </p:attrNameLst>
                                      </p:cBhvr>
                                      <p:to>
                                        <p:strVal val="visible"/>
                                      </p:to>
                                    </p:set>
                                    <p:animEffect filter="fade" transition="in">
                                      <p:cBhvr>
                                        <p:cTn dur="500"/>
                                        <p:tgtEl>
                                          <p:spTgt spid="7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0">
                                            <p:txEl>
                                              <p:pRg end="1" st="1"/>
                                            </p:txEl>
                                          </p:spTgt>
                                        </p:tgtEl>
                                        <p:attrNameLst>
                                          <p:attrName>style.visibility</p:attrName>
                                        </p:attrNameLst>
                                      </p:cBhvr>
                                      <p:to>
                                        <p:strVal val="visible"/>
                                      </p:to>
                                    </p:set>
                                    <p:animEffect filter="fade" transition="in">
                                      <p:cBhvr>
                                        <p:cTn dur="500"/>
                                        <p:tgtEl>
                                          <p:spTgt spid="7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1"/>
                                        </p:tgtEl>
                                        <p:attrNameLst>
                                          <p:attrName>style.visibility</p:attrName>
                                        </p:attrNameLst>
                                      </p:cBhvr>
                                      <p:to>
                                        <p:strVal val="visible"/>
                                      </p:to>
                                    </p:set>
                                    <p:animEffect filter="fade" transition="in">
                                      <p:cBhvr>
                                        <p:cTn dur="1000"/>
                                        <p:tgtEl>
                                          <p:spTgt spid="7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7">
                                            <p:txEl>
                                              <p:pRg end="0" st="0"/>
                                            </p:txEl>
                                          </p:spTgt>
                                        </p:tgtEl>
                                        <p:attrNameLst>
                                          <p:attrName>style.visibility</p:attrName>
                                        </p:attrNameLst>
                                      </p:cBhvr>
                                      <p:to>
                                        <p:strVal val="visible"/>
                                      </p:to>
                                    </p:set>
                                    <p:animEffect filter="fade" transition="in">
                                      <p:cBhvr>
                                        <p:cTn dur="500"/>
                                        <p:tgtEl>
                                          <p:spTgt spid="8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7">
                                            <p:txEl>
                                              <p:pRg end="1" st="1"/>
                                            </p:txEl>
                                          </p:spTgt>
                                        </p:tgtEl>
                                        <p:attrNameLst>
                                          <p:attrName>style.visibility</p:attrName>
                                        </p:attrNameLst>
                                      </p:cBhvr>
                                      <p:to>
                                        <p:strVal val="visible"/>
                                      </p:to>
                                    </p:set>
                                    <p:animEffect filter="fade" transition="in">
                                      <p:cBhvr>
                                        <p:cTn dur="500"/>
                                        <p:tgtEl>
                                          <p:spTgt spid="8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7">
                                            <p:txEl>
                                              <p:pRg end="2" st="2"/>
                                            </p:txEl>
                                          </p:spTgt>
                                        </p:tgtEl>
                                        <p:attrNameLst>
                                          <p:attrName>style.visibility</p:attrName>
                                        </p:attrNameLst>
                                      </p:cBhvr>
                                      <p:to>
                                        <p:strVal val="visible"/>
                                      </p:to>
                                    </p:set>
                                    <p:animEffect filter="fade" transition="in">
                                      <p:cBhvr>
                                        <p:cTn dur="500"/>
                                        <p:tgtEl>
                                          <p:spTgt spid="83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1" name="Shape 841"/>
        <p:cNvGrpSpPr/>
        <p:nvPr/>
      </p:nvGrpSpPr>
      <p:grpSpPr>
        <a:xfrm>
          <a:off x="0" y="0"/>
          <a:ext cx="0" cy="0"/>
          <a:chOff x="0" y="0"/>
          <a:chExt cx="0" cy="0"/>
        </a:xfrm>
      </p:grpSpPr>
      <p:pic>
        <p:nvPicPr>
          <p:cNvPr descr="C:\Users\Snezana Calovska\Desktop\MathTeacherCoach (1).png" id="842" name="Google Shape;842;p35"/>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843" name="Google Shape;843;p35"/>
          <p:cNvSpPr/>
          <p:nvPr/>
        </p:nvSpPr>
        <p:spPr>
          <a:xfrm>
            <a:off x="349574" y="186933"/>
            <a:ext cx="11507145"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1. Tiffany has 30 pebbles. She wants to place an equal number each in 3 containers. How many pebbles are in each container?</a:t>
            </a:r>
            <a:endParaRPr/>
          </a:p>
        </p:txBody>
      </p:sp>
      <p:sp>
        <p:nvSpPr>
          <p:cNvPr id="844" name="Google Shape;844;p35"/>
          <p:cNvSpPr/>
          <p:nvPr/>
        </p:nvSpPr>
        <p:spPr>
          <a:xfrm>
            <a:off x="1049157" y="190155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Fifth</a:t>
            </a:r>
            <a:r>
              <a:rPr b="0" i="0" lang="en-US" sz="3200" u="none" cap="none" strike="noStrike">
                <a:solidFill>
                  <a:srgbClr val="000000"/>
                </a:solidFill>
                <a:latin typeface="Calibri"/>
                <a:ea typeface="Calibri"/>
                <a:cs typeface="Calibri"/>
                <a:sym typeface="Calibri"/>
              </a:rPr>
              <a:t>, illustrate:</a:t>
            </a:r>
            <a:endParaRPr b="0" i="0" sz="32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We can use the equal groups strategy!</a:t>
            </a:r>
            <a:endParaRPr b="0" i="0" sz="3200" u="none" cap="none" strike="noStrike">
              <a:solidFill>
                <a:srgbClr val="FF0000"/>
              </a:solidFill>
              <a:latin typeface="Calibri"/>
              <a:ea typeface="Calibri"/>
              <a:cs typeface="Calibri"/>
              <a:sym typeface="Calibri"/>
            </a:endParaRPr>
          </a:p>
        </p:txBody>
      </p:sp>
      <p:grpSp>
        <p:nvGrpSpPr>
          <p:cNvPr id="845" name="Google Shape;845;p35"/>
          <p:cNvGrpSpPr/>
          <p:nvPr/>
        </p:nvGrpSpPr>
        <p:grpSpPr>
          <a:xfrm>
            <a:off x="3445358" y="3049927"/>
            <a:ext cx="5297639" cy="1632267"/>
            <a:chOff x="4409122" y="2909253"/>
            <a:chExt cx="3373755" cy="1039495"/>
          </a:xfrm>
        </p:grpSpPr>
        <p:grpSp>
          <p:nvGrpSpPr>
            <p:cNvPr id="846" name="Google Shape;846;p35"/>
            <p:cNvGrpSpPr/>
            <p:nvPr/>
          </p:nvGrpSpPr>
          <p:grpSpPr>
            <a:xfrm>
              <a:off x="4409122" y="2909253"/>
              <a:ext cx="1037590" cy="1037590"/>
              <a:chOff x="0" y="0"/>
              <a:chExt cx="1037590" cy="1037590"/>
            </a:xfrm>
          </p:grpSpPr>
          <p:sp>
            <p:nvSpPr>
              <p:cNvPr id="847" name="Google Shape;847;p35"/>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848" name="Google Shape;848;p35"/>
              <p:cNvGrpSpPr/>
              <p:nvPr/>
            </p:nvGrpSpPr>
            <p:grpSpPr>
              <a:xfrm>
                <a:off x="150126" y="109182"/>
                <a:ext cx="730155" cy="136478"/>
                <a:chOff x="0" y="0"/>
                <a:chExt cx="730155" cy="136478"/>
              </a:xfrm>
            </p:grpSpPr>
            <p:sp>
              <p:nvSpPr>
                <p:cNvPr id="849" name="Google Shape;849;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50" name="Google Shape;850;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51" name="Google Shape;851;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52" name="Google Shape;852;p35"/>
              <p:cNvGrpSpPr/>
              <p:nvPr/>
            </p:nvGrpSpPr>
            <p:grpSpPr>
              <a:xfrm>
                <a:off x="163773" y="348018"/>
                <a:ext cx="730155" cy="136478"/>
                <a:chOff x="0" y="0"/>
                <a:chExt cx="730155" cy="136478"/>
              </a:xfrm>
            </p:grpSpPr>
            <p:sp>
              <p:nvSpPr>
                <p:cNvPr id="853" name="Google Shape;853;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54" name="Google Shape;854;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55" name="Google Shape;855;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56" name="Google Shape;856;p35"/>
              <p:cNvGrpSpPr/>
              <p:nvPr/>
            </p:nvGrpSpPr>
            <p:grpSpPr>
              <a:xfrm>
                <a:off x="163773" y="586853"/>
                <a:ext cx="730155" cy="136478"/>
                <a:chOff x="0" y="0"/>
                <a:chExt cx="730155" cy="136478"/>
              </a:xfrm>
            </p:grpSpPr>
            <p:sp>
              <p:nvSpPr>
                <p:cNvPr id="857" name="Google Shape;857;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58" name="Google Shape;858;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59" name="Google Shape;859;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860" name="Google Shape;860;p35"/>
              <p:cNvSpPr/>
              <p:nvPr/>
            </p:nvSpPr>
            <p:spPr>
              <a:xfrm>
                <a:off x="450477" y="812041"/>
                <a:ext cx="135789" cy="135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61" name="Google Shape;861;p35"/>
            <p:cNvGrpSpPr/>
            <p:nvPr/>
          </p:nvGrpSpPr>
          <p:grpSpPr>
            <a:xfrm>
              <a:off x="5571807" y="2911158"/>
              <a:ext cx="1037590" cy="1037590"/>
              <a:chOff x="0" y="0"/>
              <a:chExt cx="1037590" cy="1037590"/>
            </a:xfrm>
          </p:grpSpPr>
          <p:sp>
            <p:nvSpPr>
              <p:cNvPr id="862" name="Google Shape;862;p35"/>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863" name="Google Shape;863;p35"/>
              <p:cNvGrpSpPr/>
              <p:nvPr/>
            </p:nvGrpSpPr>
            <p:grpSpPr>
              <a:xfrm>
                <a:off x="150126" y="109182"/>
                <a:ext cx="730155" cy="136478"/>
                <a:chOff x="0" y="0"/>
                <a:chExt cx="730155" cy="136478"/>
              </a:xfrm>
            </p:grpSpPr>
            <p:sp>
              <p:nvSpPr>
                <p:cNvPr id="864" name="Google Shape;864;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65" name="Google Shape;865;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66" name="Google Shape;866;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67" name="Google Shape;867;p35"/>
              <p:cNvGrpSpPr/>
              <p:nvPr/>
            </p:nvGrpSpPr>
            <p:grpSpPr>
              <a:xfrm>
                <a:off x="163773" y="348018"/>
                <a:ext cx="730155" cy="136478"/>
                <a:chOff x="0" y="0"/>
                <a:chExt cx="730155" cy="136478"/>
              </a:xfrm>
            </p:grpSpPr>
            <p:sp>
              <p:nvSpPr>
                <p:cNvPr id="868" name="Google Shape;868;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69" name="Google Shape;869;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70" name="Google Shape;870;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71" name="Google Shape;871;p35"/>
              <p:cNvGrpSpPr/>
              <p:nvPr/>
            </p:nvGrpSpPr>
            <p:grpSpPr>
              <a:xfrm>
                <a:off x="163773" y="586853"/>
                <a:ext cx="730155" cy="136478"/>
                <a:chOff x="0" y="0"/>
                <a:chExt cx="730155" cy="136478"/>
              </a:xfrm>
            </p:grpSpPr>
            <p:sp>
              <p:nvSpPr>
                <p:cNvPr id="872" name="Google Shape;872;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73" name="Google Shape;873;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74" name="Google Shape;874;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875" name="Google Shape;875;p35"/>
              <p:cNvSpPr/>
              <p:nvPr/>
            </p:nvSpPr>
            <p:spPr>
              <a:xfrm>
                <a:off x="450477" y="812041"/>
                <a:ext cx="135789" cy="135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76" name="Google Shape;876;p35"/>
            <p:cNvGrpSpPr/>
            <p:nvPr/>
          </p:nvGrpSpPr>
          <p:grpSpPr>
            <a:xfrm>
              <a:off x="6745287" y="2911158"/>
              <a:ext cx="1037590" cy="1037590"/>
              <a:chOff x="0" y="0"/>
              <a:chExt cx="1037590" cy="1037590"/>
            </a:xfrm>
          </p:grpSpPr>
          <p:sp>
            <p:nvSpPr>
              <p:cNvPr id="877" name="Google Shape;877;p35"/>
              <p:cNvSpPr/>
              <p:nvPr/>
            </p:nvSpPr>
            <p:spPr>
              <a:xfrm>
                <a:off x="0" y="0"/>
                <a:ext cx="1037590" cy="1037590"/>
              </a:xfrm>
              <a:prstGeom prst="rect">
                <a:avLst/>
              </a:prstGeom>
              <a:solidFill>
                <a:schemeClr val="l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grpSp>
            <p:nvGrpSpPr>
              <p:cNvPr id="878" name="Google Shape;878;p35"/>
              <p:cNvGrpSpPr/>
              <p:nvPr/>
            </p:nvGrpSpPr>
            <p:grpSpPr>
              <a:xfrm>
                <a:off x="150126" y="109182"/>
                <a:ext cx="730155" cy="136478"/>
                <a:chOff x="0" y="0"/>
                <a:chExt cx="730155" cy="136478"/>
              </a:xfrm>
            </p:grpSpPr>
            <p:sp>
              <p:nvSpPr>
                <p:cNvPr id="879" name="Google Shape;879;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80" name="Google Shape;880;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81" name="Google Shape;881;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82" name="Google Shape;882;p35"/>
              <p:cNvGrpSpPr/>
              <p:nvPr/>
            </p:nvGrpSpPr>
            <p:grpSpPr>
              <a:xfrm>
                <a:off x="163773" y="348018"/>
                <a:ext cx="730155" cy="136478"/>
                <a:chOff x="0" y="0"/>
                <a:chExt cx="730155" cy="136478"/>
              </a:xfrm>
            </p:grpSpPr>
            <p:sp>
              <p:nvSpPr>
                <p:cNvPr id="883" name="Google Shape;883;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84" name="Google Shape;884;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85" name="Google Shape;885;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886" name="Google Shape;886;p35"/>
              <p:cNvGrpSpPr/>
              <p:nvPr/>
            </p:nvGrpSpPr>
            <p:grpSpPr>
              <a:xfrm>
                <a:off x="163773" y="586853"/>
                <a:ext cx="730155" cy="136478"/>
                <a:chOff x="0" y="0"/>
                <a:chExt cx="730155" cy="136478"/>
              </a:xfrm>
            </p:grpSpPr>
            <p:sp>
              <p:nvSpPr>
                <p:cNvPr id="887" name="Google Shape;887;p35"/>
                <p:cNvSpPr/>
                <p:nvPr/>
              </p:nvSpPr>
              <p:spPr>
                <a:xfrm>
                  <a:off x="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88" name="Google Shape;888;p35"/>
                <p:cNvSpPr/>
                <p:nvPr/>
              </p:nvSpPr>
              <p:spPr>
                <a:xfrm>
                  <a:off x="300250" y="0"/>
                  <a:ext cx="135890" cy="135890"/>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89" name="Google Shape;889;p35"/>
                <p:cNvSpPr/>
                <p:nvPr/>
              </p:nvSpPr>
              <p:spPr>
                <a:xfrm>
                  <a:off x="593677" y="0"/>
                  <a:ext cx="136478" cy="136478"/>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890" name="Google Shape;890;p35"/>
              <p:cNvSpPr/>
              <p:nvPr/>
            </p:nvSpPr>
            <p:spPr>
              <a:xfrm>
                <a:off x="450477" y="812041"/>
                <a:ext cx="135789" cy="135305"/>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
        <p:nvSpPr>
          <p:cNvPr id="891" name="Google Shape;891;p35"/>
          <p:cNvSpPr/>
          <p:nvPr/>
        </p:nvSpPr>
        <p:spPr>
          <a:xfrm>
            <a:off x="1049157" y="4709099"/>
            <a:ext cx="10595658" cy="179126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Sixth</a:t>
            </a:r>
            <a:r>
              <a:rPr b="0" i="0" lang="en-US" sz="3200" u="none" cap="none" strike="noStrike">
                <a:solidFill>
                  <a:srgbClr val="000000"/>
                </a:solidFill>
                <a:latin typeface="Calibri"/>
                <a:ea typeface="Calibri"/>
                <a:cs typeface="Calibri"/>
                <a:sym typeface="Calibri"/>
              </a:rPr>
              <a:t>, solve and label your final answer:</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rPr b="0" i="0" lang="en-US" sz="3200" u="none" cap="none" strike="noStrike">
                <a:solidFill>
                  <a:srgbClr val="FF0000"/>
                </a:solidFill>
                <a:latin typeface="Calibri"/>
                <a:ea typeface="Calibri"/>
                <a:cs typeface="Calibri"/>
                <a:sym typeface="Calibri"/>
              </a:rPr>
              <a:t>30 ÷ 3 = 10</a:t>
            </a:r>
            <a:endParaRPr/>
          </a:p>
          <a:p>
            <a:pPr indent="0" lvl="0" marL="0" marR="0" rtl="0" algn="ctr">
              <a:lnSpc>
                <a:spcPct val="115000"/>
              </a:lnSpc>
              <a:spcBef>
                <a:spcPts val="0"/>
              </a:spcBef>
              <a:spcAft>
                <a:spcPts val="0"/>
              </a:spcAft>
              <a:buNone/>
            </a:pPr>
            <a:r>
              <a:rPr b="0" i="0" lang="en-US" sz="3200" u="none" cap="none" strike="noStrike">
                <a:solidFill>
                  <a:srgbClr val="FF0000"/>
                </a:solidFill>
                <a:latin typeface="Calibri"/>
                <a:ea typeface="Calibri"/>
                <a:cs typeface="Calibri"/>
                <a:sym typeface="Calibri"/>
              </a:rPr>
              <a:t>Tiffany will have </a:t>
            </a:r>
            <a:r>
              <a:rPr b="1" i="0" lang="en-US" sz="3200" u="none" cap="none" strike="noStrike">
                <a:solidFill>
                  <a:srgbClr val="FF0000"/>
                </a:solidFill>
                <a:latin typeface="Calibri"/>
                <a:ea typeface="Calibri"/>
                <a:cs typeface="Calibri"/>
                <a:sym typeface="Calibri"/>
              </a:rPr>
              <a:t>10 pebbles </a:t>
            </a:r>
            <a:r>
              <a:rPr b="0" i="0" lang="en-US" sz="3200" u="none" cap="none" strike="noStrike">
                <a:solidFill>
                  <a:srgbClr val="FF0000"/>
                </a:solidFill>
                <a:latin typeface="Calibri"/>
                <a:ea typeface="Calibri"/>
                <a:cs typeface="Calibri"/>
                <a:sym typeface="Calibri"/>
              </a:rPr>
              <a:t>in each container.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4">
                                            <p:txEl>
                                              <p:pRg end="0" st="0"/>
                                            </p:txEl>
                                          </p:spTgt>
                                        </p:tgtEl>
                                        <p:attrNameLst>
                                          <p:attrName>style.visibility</p:attrName>
                                        </p:attrNameLst>
                                      </p:cBhvr>
                                      <p:to>
                                        <p:strVal val="visible"/>
                                      </p:to>
                                    </p:set>
                                    <p:animEffect filter="fade" transition="in">
                                      <p:cBhvr>
                                        <p:cTn dur="500"/>
                                        <p:tgtEl>
                                          <p:spTgt spid="84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4">
                                            <p:txEl>
                                              <p:pRg end="1" st="1"/>
                                            </p:txEl>
                                          </p:spTgt>
                                        </p:tgtEl>
                                        <p:attrNameLst>
                                          <p:attrName>style.visibility</p:attrName>
                                        </p:attrNameLst>
                                      </p:cBhvr>
                                      <p:to>
                                        <p:strVal val="visible"/>
                                      </p:to>
                                    </p:set>
                                    <p:animEffect filter="fade" transition="in">
                                      <p:cBhvr>
                                        <p:cTn dur="500"/>
                                        <p:tgtEl>
                                          <p:spTgt spid="84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5"/>
                                        </p:tgtEl>
                                        <p:attrNameLst>
                                          <p:attrName>style.visibility</p:attrName>
                                        </p:attrNameLst>
                                      </p:cBhvr>
                                      <p:to>
                                        <p:strVal val="visible"/>
                                      </p:to>
                                    </p:set>
                                    <p:animEffect filter="fade" transition="in">
                                      <p:cBhvr>
                                        <p:cTn dur="1000"/>
                                        <p:tgtEl>
                                          <p:spTgt spid="8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1">
                                            <p:txEl>
                                              <p:pRg end="0" st="0"/>
                                            </p:txEl>
                                          </p:spTgt>
                                        </p:tgtEl>
                                        <p:attrNameLst>
                                          <p:attrName>style.visibility</p:attrName>
                                        </p:attrNameLst>
                                      </p:cBhvr>
                                      <p:to>
                                        <p:strVal val="visible"/>
                                      </p:to>
                                    </p:set>
                                    <p:animEffect filter="fade" transition="in">
                                      <p:cBhvr>
                                        <p:cTn dur="500"/>
                                        <p:tgtEl>
                                          <p:spTgt spid="8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1">
                                            <p:txEl>
                                              <p:pRg end="1" st="1"/>
                                            </p:txEl>
                                          </p:spTgt>
                                        </p:tgtEl>
                                        <p:attrNameLst>
                                          <p:attrName>style.visibility</p:attrName>
                                        </p:attrNameLst>
                                      </p:cBhvr>
                                      <p:to>
                                        <p:strVal val="visible"/>
                                      </p:to>
                                    </p:set>
                                    <p:animEffect filter="fade" transition="in">
                                      <p:cBhvr>
                                        <p:cTn dur="500"/>
                                        <p:tgtEl>
                                          <p:spTgt spid="8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1">
                                            <p:txEl>
                                              <p:pRg end="2" st="2"/>
                                            </p:txEl>
                                          </p:spTgt>
                                        </p:tgtEl>
                                        <p:attrNameLst>
                                          <p:attrName>style.visibility</p:attrName>
                                        </p:attrNameLst>
                                      </p:cBhvr>
                                      <p:to>
                                        <p:strVal val="visible"/>
                                      </p:to>
                                    </p:set>
                                    <p:animEffect filter="fade" transition="in">
                                      <p:cBhvr>
                                        <p:cTn dur="500"/>
                                        <p:tgtEl>
                                          <p:spTgt spid="89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5" name="Shape 895"/>
        <p:cNvGrpSpPr/>
        <p:nvPr/>
      </p:nvGrpSpPr>
      <p:grpSpPr>
        <a:xfrm>
          <a:off x="0" y="0"/>
          <a:ext cx="0" cy="0"/>
          <a:chOff x="0" y="0"/>
          <a:chExt cx="0" cy="0"/>
        </a:xfrm>
      </p:grpSpPr>
      <p:pic>
        <p:nvPicPr>
          <p:cNvPr descr="C:\Users\Snezana Calovska\Desktop\MathTeacherCoach (1).png" id="896" name="Google Shape;896;p3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897" name="Google Shape;897;p36"/>
          <p:cNvSpPr/>
          <p:nvPr/>
        </p:nvSpPr>
        <p:spPr>
          <a:xfrm>
            <a:off x="349574" y="186933"/>
            <a:ext cx="11507145"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2. Troy went to the library and noticed that each shelf had 8 books each. There are 4 shelves. How many books are there?</a:t>
            </a:r>
            <a:endParaRPr/>
          </a:p>
        </p:txBody>
      </p:sp>
      <p:sp>
        <p:nvSpPr>
          <p:cNvPr id="898" name="Google Shape;898;p36"/>
          <p:cNvSpPr/>
          <p:nvPr/>
        </p:nvSpPr>
        <p:spPr>
          <a:xfrm>
            <a:off x="1049157" y="1901552"/>
            <a:ext cx="10107978" cy="115108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First</a:t>
            </a:r>
            <a:r>
              <a:rPr b="0" i="0" lang="en-US" sz="3200" u="none" cap="none" strike="noStrike">
                <a:solidFill>
                  <a:srgbClr val="000000"/>
                </a:solidFill>
                <a:latin typeface="Calibri"/>
                <a:ea typeface="Calibri"/>
                <a:cs typeface="Calibri"/>
                <a:sym typeface="Calibri"/>
              </a:rPr>
              <a:t>, understand: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Troy saw 8 books each in 4 shelves.</a:t>
            </a:r>
            <a:endParaRPr b="0" i="0" sz="3200" u="none" cap="none" strike="noStrike">
              <a:solidFill>
                <a:srgbClr val="FF0000"/>
              </a:solidFill>
              <a:latin typeface="Arial"/>
              <a:ea typeface="Arial"/>
              <a:cs typeface="Arial"/>
              <a:sym typeface="Arial"/>
            </a:endParaRPr>
          </a:p>
        </p:txBody>
      </p:sp>
      <p:sp>
        <p:nvSpPr>
          <p:cNvPr id="899" name="Google Shape;899;p36"/>
          <p:cNvSpPr/>
          <p:nvPr/>
        </p:nvSpPr>
        <p:spPr>
          <a:xfrm>
            <a:off x="1049157" y="3052636"/>
            <a:ext cx="10107978" cy="115108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Second</a:t>
            </a:r>
            <a:r>
              <a:rPr b="0" i="0" lang="en-US" sz="3200" u="none" cap="none" strike="noStrike">
                <a:solidFill>
                  <a:srgbClr val="000000"/>
                </a:solidFill>
                <a:latin typeface="Calibri"/>
                <a:ea typeface="Calibri"/>
                <a:cs typeface="Calibri"/>
                <a:sym typeface="Calibri"/>
              </a:rPr>
              <a:t>, identify the values: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8 books and 4 shelves</a:t>
            </a:r>
            <a:endParaRPr/>
          </a:p>
        </p:txBody>
      </p:sp>
      <p:sp>
        <p:nvSpPr>
          <p:cNvPr id="900" name="Google Shape;900;p36"/>
          <p:cNvSpPr/>
          <p:nvPr/>
        </p:nvSpPr>
        <p:spPr>
          <a:xfrm>
            <a:off x="1049157" y="4010919"/>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Third</a:t>
            </a:r>
            <a:r>
              <a:rPr b="0" i="0" lang="en-US" sz="3200" u="none" cap="none" strike="noStrike">
                <a:solidFill>
                  <a:srgbClr val="000000"/>
                </a:solidFill>
                <a:latin typeface="Calibri"/>
                <a:ea typeface="Calibri"/>
                <a:cs typeface="Calibri"/>
                <a:sym typeface="Calibri"/>
              </a:rPr>
              <a:t>, choose the operation:</a:t>
            </a:r>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Multiplication</a:t>
            </a:r>
            <a:endParaRPr b="0" i="0" sz="3200" u="none" cap="none" strike="noStrike">
              <a:solidFill>
                <a:srgbClr val="FF0000"/>
              </a:solidFill>
              <a:latin typeface="Calibri"/>
              <a:ea typeface="Calibri"/>
              <a:cs typeface="Calibri"/>
              <a:sym typeface="Calibri"/>
            </a:endParaRPr>
          </a:p>
        </p:txBody>
      </p:sp>
      <p:sp>
        <p:nvSpPr>
          <p:cNvPr id="901" name="Google Shape;901;p36"/>
          <p:cNvSpPr/>
          <p:nvPr/>
        </p:nvSpPr>
        <p:spPr>
          <a:xfrm>
            <a:off x="1049157" y="496920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Fourth</a:t>
            </a:r>
            <a:r>
              <a:rPr b="0" i="0" lang="en-US" sz="3200" u="none" cap="none" strike="noStrike">
                <a:solidFill>
                  <a:srgbClr val="000000"/>
                </a:solidFill>
                <a:latin typeface="Calibri"/>
                <a:ea typeface="Calibri"/>
                <a:cs typeface="Calibri"/>
                <a:sym typeface="Calibri"/>
              </a:rPr>
              <a:t>, write the number sentence:</a:t>
            </a:r>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4 x 8 =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8">
                                            <p:txEl>
                                              <p:pRg end="0" st="0"/>
                                            </p:txEl>
                                          </p:spTgt>
                                        </p:tgtEl>
                                        <p:attrNameLst>
                                          <p:attrName>style.visibility</p:attrName>
                                        </p:attrNameLst>
                                      </p:cBhvr>
                                      <p:to>
                                        <p:strVal val="visible"/>
                                      </p:to>
                                    </p:set>
                                    <p:animEffect filter="fade" transition="in">
                                      <p:cBhvr>
                                        <p:cTn dur="500"/>
                                        <p:tgtEl>
                                          <p:spTgt spid="8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8">
                                            <p:txEl>
                                              <p:pRg end="1" st="1"/>
                                            </p:txEl>
                                          </p:spTgt>
                                        </p:tgtEl>
                                        <p:attrNameLst>
                                          <p:attrName>style.visibility</p:attrName>
                                        </p:attrNameLst>
                                      </p:cBhvr>
                                      <p:to>
                                        <p:strVal val="visible"/>
                                      </p:to>
                                    </p:set>
                                    <p:animEffect filter="fade" transition="in">
                                      <p:cBhvr>
                                        <p:cTn dur="500"/>
                                        <p:tgtEl>
                                          <p:spTgt spid="8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9">
                                            <p:txEl>
                                              <p:pRg end="0" st="0"/>
                                            </p:txEl>
                                          </p:spTgt>
                                        </p:tgtEl>
                                        <p:attrNameLst>
                                          <p:attrName>style.visibility</p:attrName>
                                        </p:attrNameLst>
                                      </p:cBhvr>
                                      <p:to>
                                        <p:strVal val="visible"/>
                                      </p:to>
                                    </p:set>
                                    <p:animEffect filter="fade" transition="in">
                                      <p:cBhvr>
                                        <p:cTn dur="500"/>
                                        <p:tgtEl>
                                          <p:spTgt spid="8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9">
                                            <p:txEl>
                                              <p:pRg end="1" st="1"/>
                                            </p:txEl>
                                          </p:spTgt>
                                        </p:tgtEl>
                                        <p:attrNameLst>
                                          <p:attrName>style.visibility</p:attrName>
                                        </p:attrNameLst>
                                      </p:cBhvr>
                                      <p:to>
                                        <p:strVal val="visible"/>
                                      </p:to>
                                    </p:set>
                                    <p:animEffect filter="fade" transition="in">
                                      <p:cBhvr>
                                        <p:cTn dur="500"/>
                                        <p:tgtEl>
                                          <p:spTgt spid="8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0">
                                            <p:txEl>
                                              <p:pRg end="0" st="0"/>
                                            </p:txEl>
                                          </p:spTgt>
                                        </p:tgtEl>
                                        <p:attrNameLst>
                                          <p:attrName>style.visibility</p:attrName>
                                        </p:attrNameLst>
                                      </p:cBhvr>
                                      <p:to>
                                        <p:strVal val="visible"/>
                                      </p:to>
                                    </p:set>
                                    <p:animEffect filter="fade" transition="in">
                                      <p:cBhvr>
                                        <p:cTn dur="500"/>
                                        <p:tgtEl>
                                          <p:spTgt spid="9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0">
                                            <p:txEl>
                                              <p:pRg end="1" st="1"/>
                                            </p:txEl>
                                          </p:spTgt>
                                        </p:tgtEl>
                                        <p:attrNameLst>
                                          <p:attrName>style.visibility</p:attrName>
                                        </p:attrNameLst>
                                      </p:cBhvr>
                                      <p:to>
                                        <p:strVal val="visible"/>
                                      </p:to>
                                    </p:set>
                                    <p:animEffect filter="fade" transition="in">
                                      <p:cBhvr>
                                        <p:cTn dur="500"/>
                                        <p:tgtEl>
                                          <p:spTgt spid="9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1">
                                            <p:txEl>
                                              <p:pRg end="0" st="0"/>
                                            </p:txEl>
                                          </p:spTgt>
                                        </p:tgtEl>
                                        <p:attrNameLst>
                                          <p:attrName>style.visibility</p:attrName>
                                        </p:attrNameLst>
                                      </p:cBhvr>
                                      <p:to>
                                        <p:strVal val="visible"/>
                                      </p:to>
                                    </p:set>
                                    <p:animEffect filter="fade" transition="in">
                                      <p:cBhvr>
                                        <p:cTn dur="500"/>
                                        <p:tgtEl>
                                          <p:spTgt spid="9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1">
                                            <p:txEl>
                                              <p:pRg end="1" st="1"/>
                                            </p:txEl>
                                          </p:spTgt>
                                        </p:tgtEl>
                                        <p:attrNameLst>
                                          <p:attrName>style.visibility</p:attrName>
                                        </p:attrNameLst>
                                      </p:cBhvr>
                                      <p:to>
                                        <p:strVal val="visible"/>
                                      </p:to>
                                    </p:set>
                                    <p:animEffect filter="fade" transition="in">
                                      <p:cBhvr>
                                        <p:cTn dur="500"/>
                                        <p:tgtEl>
                                          <p:spTgt spid="90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5" name="Shape 905"/>
        <p:cNvGrpSpPr/>
        <p:nvPr/>
      </p:nvGrpSpPr>
      <p:grpSpPr>
        <a:xfrm>
          <a:off x="0" y="0"/>
          <a:ext cx="0" cy="0"/>
          <a:chOff x="0" y="0"/>
          <a:chExt cx="0" cy="0"/>
        </a:xfrm>
      </p:grpSpPr>
      <p:pic>
        <p:nvPicPr>
          <p:cNvPr descr="C:\Users\Snezana Calovska\Desktop\MathTeacherCoach (1).png" id="906" name="Google Shape;906;p37"/>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907" name="Google Shape;907;p37"/>
          <p:cNvSpPr/>
          <p:nvPr/>
        </p:nvSpPr>
        <p:spPr>
          <a:xfrm>
            <a:off x="349574" y="186933"/>
            <a:ext cx="11507145"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2. Troy went to the library and noticed that each shelf had 8 books each. There are 4 shelves. How many books are there?</a:t>
            </a:r>
            <a:endParaRPr b="0" i="0" sz="3200" u="none" cap="none" strike="noStrike">
              <a:solidFill>
                <a:srgbClr val="000000"/>
              </a:solidFill>
              <a:latin typeface="Calibri"/>
              <a:ea typeface="Calibri"/>
              <a:cs typeface="Calibri"/>
              <a:sym typeface="Calibri"/>
            </a:endParaRPr>
          </a:p>
        </p:txBody>
      </p:sp>
      <p:sp>
        <p:nvSpPr>
          <p:cNvPr id="908" name="Google Shape;908;p37"/>
          <p:cNvSpPr/>
          <p:nvPr/>
        </p:nvSpPr>
        <p:spPr>
          <a:xfrm>
            <a:off x="1049157" y="190155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Fifth</a:t>
            </a:r>
            <a:r>
              <a:rPr b="0" i="0" lang="en-US" sz="3200" u="none" cap="none" strike="noStrike">
                <a:solidFill>
                  <a:srgbClr val="000000"/>
                </a:solidFill>
                <a:latin typeface="Calibri"/>
                <a:ea typeface="Calibri"/>
                <a:cs typeface="Calibri"/>
                <a:sym typeface="Calibri"/>
              </a:rPr>
              <a:t>, illustrate:</a:t>
            </a:r>
            <a:endParaRPr b="0" i="0" sz="32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0" i="0" lang="en-US" sz="3200" u="none" cap="none" strike="noStrike">
                <a:solidFill>
                  <a:srgbClr val="FF0000"/>
                </a:solidFill>
                <a:latin typeface="Calibri"/>
                <a:ea typeface="Calibri"/>
                <a:cs typeface="Calibri"/>
                <a:sym typeface="Calibri"/>
              </a:rPr>
              <a:t>We can use the array model strategy!</a:t>
            </a:r>
            <a:endParaRPr b="0" i="0" sz="3200" u="none" cap="none" strike="noStrike">
              <a:solidFill>
                <a:srgbClr val="FF0000"/>
              </a:solidFill>
              <a:latin typeface="Calibri"/>
              <a:ea typeface="Calibri"/>
              <a:cs typeface="Calibri"/>
              <a:sym typeface="Calibri"/>
            </a:endParaRPr>
          </a:p>
        </p:txBody>
      </p:sp>
      <p:sp>
        <p:nvSpPr>
          <p:cNvPr id="909" name="Google Shape;909;p37"/>
          <p:cNvSpPr/>
          <p:nvPr/>
        </p:nvSpPr>
        <p:spPr>
          <a:xfrm>
            <a:off x="1049157" y="4709099"/>
            <a:ext cx="10595658" cy="179126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Sixth</a:t>
            </a:r>
            <a:r>
              <a:rPr b="0" i="0" lang="en-US" sz="3200" u="none" cap="none" strike="noStrike">
                <a:solidFill>
                  <a:srgbClr val="000000"/>
                </a:solidFill>
                <a:latin typeface="Calibri"/>
                <a:ea typeface="Calibri"/>
                <a:cs typeface="Calibri"/>
                <a:sym typeface="Calibri"/>
              </a:rPr>
              <a:t>, solve and label your final answer:</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rPr b="0" i="0" lang="en-US" sz="3200" u="none" cap="none" strike="noStrike">
                <a:solidFill>
                  <a:srgbClr val="FF0000"/>
                </a:solidFill>
                <a:latin typeface="Calibri"/>
                <a:ea typeface="Calibri"/>
                <a:cs typeface="Calibri"/>
                <a:sym typeface="Calibri"/>
              </a:rPr>
              <a:t>4 x 8 = 32</a:t>
            </a:r>
            <a:endParaRPr/>
          </a:p>
          <a:p>
            <a:pPr indent="0" lvl="0" marL="0" marR="0" rtl="0" algn="ctr">
              <a:lnSpc>
                <a:spcPct val="115000"/>
              </a:lnSpc>
              <a:spcBef>
                <a:spcPts val="0"/>
              </a:spcBef>
              <a:spcAft>
                <a:spcPts val="0"/>
              </a:spcAft>
              <a:buNone/>
            </a:pPr>
            <a:r>
              <a:rPr b="0" i="0" lang="en-US" sz="3200" u="none" cap="none" strike="noStrike">
                <a:solidFill>
                  <a:srgbClr val="FF0000"/>
                </a:solidFill>
                <a:latin typeface="Calibri"/>
                <a:ea typeface="Calibri"/>
                <a:cs typeface="Calibri"/>
                <a:sym typeface="Calibri"/>
              </a:rPr>
              <a:t>Troy noticed </a:t>
            </a:r>
            <a:r>
              <a:rPr b="1" i="0" lang="en-US" sz="3200" u="none" cap="none" strike="noStrike">
                <a:solidFill>
                  <a:srgbClr val="FF0000"/>
                </a:solidFill>
                <a:latin typeface="Calibri"/>
                <a:ea typeface="Calibri"/>
                <a:cs typeface="Calibri"/>
                <a:sym typeface="Calibri"/>
              </a:rPr>
              <a:t>32 books </a:t>
            </a:r>
            <a:r>
              <a:rPr b="0" i="0" lang="en-US" sz="3200" u="none" cap="none" strike="noStrike">
                <a:solidFill>
                  <a:srgbClr val="FF0000"/>
                </a:solidFill>
                <a:latin typeface="Calibri"/>
                <a:ea typeface="Calibri"/>
                <a:cs typeface="Calibri"/>
                <a:sym typeface="Calibri"/>
              </a:rPr>
              <a:t>in the library.</a:t>
            </a:r>
            <a:endParaRPr/>
          </a:p>
        </p:txBody>
      </p:sp>
      <p:grpSp>
        <p:nvGrpSpPr>
          <p:cNvPr id="910" name="Google Shape;910;p37"/>
          <p:cNvGrpSpPr/>
          <p:nvPr/>
        </p:nvGrpSpPr>
        <p:grpSpPr>
          <a:xfrm>
            <a:off x="4477138" y="3126503"/>
            <a:ext cx="2952999" cy="1486644"/>
            <a:chOff x="0" y="0"/>
            <a:chExt cx="1662762" cy="837328"/>
          </a:xfrm>
        </p:grpSpPr>
        <p:grpSp>
          <p:nvGrpSpPr>
            <p:cNvPr id="911" name="Google Shape;911;p37"/>
            <p:cNvGrpSpPr/>
            <p:nvPr/>
          </p:nvGrpSpPr>
          <p:grpSpPr>
            <a:xfrm>
              <a:off x="0" y="0"/>
              <a:ext cx="789615" cy="155009"/>
              <a:chOff x="0" y="0"/>
              <a:chExt cx="789615" cy="155009"/>
            </a:xfrm>
          </p:grpSpPr>
          <p:sp>
            <p:nvSpPr>
              <p:cNvPr id="912" name="Google Shape;912;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13" name="Google Shape;913;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14" name="Google Shape;914;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15" name="Google Shape;915;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916" name="Google Shape;916;p37"/>
            <p:cNvGrpSpPr/>
            <p:nvPr/>
          </p:nvGrpSpPr>
          <p:grpSpPr>
            <a:xfrm>
              <a:off x="6824" y="225188"/>
              <a:ext cx="789615" cy="155009"/>
              <a:chOff x="0" y="0"/>
              <a:chExt cx="789615" cy="155009"/>
            </a:xfrm>
          </p:grpSpPr>
          <p:sp>
            <p:nvSpPr>
              <p:cNvPr id="917" name="Google Shape;917;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18" name="Google Shape;918;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19" name="Google Shape;919;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20" name="Google Shape;920;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921" name="Google Shape;921;p37"/>
            <p:cNvGrpSpPr/>
            <p:nvPr/>
          </p:nvGrpSpPr>
          <p:grpSpPr>
            <a:xfrm>
              <a:off x="6824" y="450376"/>
              <a:ext cx="789615" cy="155009"/>
              <a:chOff x="0" y="0"/>
              <a:chExt cx="789615" cy="155009"/>
            </a:xfrm>
          </p:grpSpPr>
          <p:sp>
            <p:nvSpPr>
              <p:cNvPr id="922" name="Google Shape;922;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23" name="Google Shape;923;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24" name="Google Shape;924;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25" name="Google Shape;925;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926" name="Google Shape;926;p37"/>
            <p:cNvGrpSpPr/>
            <p:nvPr/>
          </p:nvGrpSpPr>
          <p:grpSpPr>
            <a:xfrm>
              <a:off x="13648" y="675564"/>
              <a:ext cx="789615" cy="155009"/>
              <a:chOff x="0" y="0"/>
              <a:chExt cx="789615" cy="155009"/>
            </a:xfrm>
          </p:grpSpPr>
          <p:sp>
            <p:nvSpPr>
              <p:cNvPr id="927" name="Google Shape;927;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28" name="Google Shape;928;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29" name="Google Shape;929;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30" name="Google Shape;930;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931" name="Google Shape;931;p37"/>
            <p:cNvGrpSpPr/>
            <p:nvPr/>
          </p:nvGrpSpPr>
          <p:grpSpPr>
            <a:xfrm>
              <a:off x="859809" y="0"/>
              <a:ext cx="789305" cy="154940"/>
              <a:chOff x="0" y="0"/>
              <a:chExt cx="789615" cy="155009"/>
            </a:xfrm>
          </p:grpSpPr>
          <p:sp>
            <p:nvSpPr>
              <p:cNvPr id="932" name="Google Shape;932;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33" name="Google Shape;933;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34" name="Google Shape;934;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35" name="Google Shape;935;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936" name="Google Shape;936;p37"/>
            <p:cNvGrpSpPr/>
            <p:nvPr/>
          </p:nvGrpSpPr>
          <p:grpSpPr>
            <a:xfrm>
              <a:off x="866633" y="225188"/>
              <a:ext cx="789305" cy="154940"/>
              <a:chOff x="0" y="0"/>
              <a:chExt cx="789615" cy="155009"/>
            </a:xfrm>
          </p:grpSpPr>
          <p:sp>
            <p:nvSpPr>
              <p:cNvPr id="937" name="Google Shape;937;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38" name="Google Shape;938;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39" name="Google Shape;939;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0" name="Google Shape;940;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941" name="Google Shape;941;p37"/>
            <p:cNvGrpSpPr/>
            <p:nvPr/>
          </p:nvGrpSpPr>
          <p:grpSpPr>
            <a:xfrm>
              <a:off x="866633" y="450376"/>
              <a:ext cx="789305" cy="154940"/>
              <a:chOff x="0" y="0"/>
              <a:chExt cx="789615" cy="155009"/>
            </a:xfrm>
          </p:grpSpPr>
          <p:sp>
            <p:nvSpPr>
              <p:cNvPr id="942" name="Google Shape;942;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3" name="Google Shape;943;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4" name="Google Shape;944;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5" name="Google Shape;945;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946" name="Google Shape;946;p37"/>
            <p:cNvGrpSpPr/>
            <p:nvPr/>
          </p:nvGrpSpPr>
          <p:grpSpPr>
            <a:xfrm>
              <a:off x="873457" y="682388"/>
              <a:ext cx="789305" cy="154940"/>
              <a:chOff x="0" y="0"/>
              <a:chExt cx="789615" cy="155009"/>
            </a:xfrm>
          </p:grpSpPr>
          <p:sp>
            <p:nvSpPr>
              <p:cNvPr id="947" name="Google Shape;947;p37"/>
              <p:cNvSpPr/>
              <p:nvPr/>
            </p:nvSpPr>
            <p:spPr>
              <a:xfrm>
                <a:off x="0"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8" name="Google Shape;948;p37"/>
              <p:cNvSpPr/>
              <p:nvPr/>
            </p:nvSpPr>
            <p:spPr>
              <a:xfrm>
                <a:off x="211540"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49" name="Google Shape;949;p37"/>
              <p:cNvSpPr/>
              <p:nvPr/>
            </p:nvSpPr>
            <p:spPr>
              <a:xfrm>
                <a:off x="423081" y="0"/>
                <a:ext cx="154905" cy="154926"/>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50" name="Google Shape;950;p37"/>
              <p:cNvSpPr/>
              <p:nvPr/>
            </p:nvSpPr>
            <p:spPr>
              <a:xfrm>
                <a:off x="634621" y="0"/>
                <a:ext cx="154994" cy="155009"/>
              </a:xfrm>
              <a:prstGeom prst="ellipse">
                <a:avLst/>
              </a:prstGeom>
              <a:solidFill>
                <a:srgbClr val="FF000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8">
                                            <p:txEl>
                                              <p:pRg end="0" st="0"/>
                                            </p:txEl>
                                          </p:spTgt>
                                        </p:tgtEl>
                                        <p:attrNameLst>
                                          <p:attrName>style.visibility</p:attrName>
                                        </p:attrNameLst>
                                      </p:cBhvr>
                                      <p:to>
                                        <p:strVal val="visible"/>
                                      </p:to>
                                    </p:set>
                                    <p:animEffect filter="fade" transition="in">
                                      <p:cBhvr>
                                        <p:cTn dur="500"/>
                                        <p:tgtEl>
                                          <p:spTgt spid="90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8">
                                            <p:txEl>
                                              <p:pRg end="1" st="1"/>
                                            </p:txEl>
                                          </p:spTgt>
                                        </p:tgtEl>
                                        <p:attrNameLst>
                                          <p:attrName>style.visibility</p:attrName>
                                        </p:attrNameLst>
                                      </p:cBhvr>
                                      <p:to>
                                        <p:strVal val="visible"/>
                                      </p:to>
                                    </p:set>
                                    <p:animEffect filter="fade" transition="in">
                                      <p:cBhvr>
                                        <p:cTn dur="500"/>
                                        <p:tgtEl>
                                          <p:spTgt spid="90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0"/>
                                        </p:tgtEl>
                                        <p:attrNameLst>
                                          <p:attrName>style.visibility</p:attrName>
                                        </p:attrNameLst>
                                      </p:cBhvr>
                                      <p:to>
                                        <p:strVal val="visible"/>
                                      </p:to>
                                    </p:set>
                                    <p:animEffect filter="fade" transition="in">
                                      <p:cBhvr>
                                        <p:cTn dur="500"/>
                                        <p:tgtEl>
                                          <p:spTgt spid="9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9">
                                            <p:txEl>
                                              <p:pRg end="0" st="0"/>
                                            </p:txEl>
                                          </p:spTgt>
                                        </p:tgtEl>
                                        <p:attrNameLst>
                                          <p:attrName>style.visibility</p:attrName>
                                        </p:attrNameLst>
                                      </p:cBhvr>
                                      <p:to>
                                        <p:strVal val="visible"/>
                                      </p:to>
                                    </p:set>
                                    <p:animEffect filter="fade" transition="in">
                                      <p:cBhvr>
                                        <p:cTn dur="500"/>
                                        <p:tgtEl>
                                          <p:spTgt spid="9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9">
                                            <p:txEl>
                                              <p:pRg end="1" st="1"/>
                                            </p:txEl>
                                          </p:spTgt>
                                        </p:tgtEl>
                                        <p:attrNameLst>
                                          <p:attrName>style.visibility</p:attrName>
                                        </p:attrNameLst>
                                      </p:cBhvr>
                                      <p:to>
                                        <p:strVal val="visible"/>
                                      </p:to>
                                    </p:set>
                                    <p:animEffect filter="fade" transition="in">
                                      <p:cBhvr>
                                        <p:cTn dur="500"/>
                                        <p:tgtEl>
                                          <p:spTgt spid="9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9">
                                            <p:txEl>
                                              <p:pRg end="2" st="2"/>
                                            </p:txEl>
                                          </p:spTgt>
                                        </p:tgtEl>
                                        <p:attrNameLst>
                                          <p:attrName>style.visibility</p:attrName>
                                        </p:attrNameLst>
                                      </p:cBhvr>
                                      <p:to>
                                        <p:strVal val="visible"/>
                                      </p:to>
                                    </p:set>
                                    <p:animEffect filter="fade" transition="in">
                                      <p:cBhvr>
                                        <p:cTn dur="500"/>
                                        <p:tgtEl>
                                          <p:spTgt spid="90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5"/>
          <p:cNvSpPr/>
          <p:nvPr/>
        </p:nvSpPr>
        <p:spPr>
          <a:xfrm>
            <a:off x="613914" y="1937678"/>
            <a:ext cx="11318109" cy="2499146"/>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2800" u="none" cap="none" strike="noStrike">
                <a:solidFill>
                  <a:srgbClr val="000000"/>
                </a:solidFill>
                <a:latin typeface="Calibri"/>
                <a:ea typeface="Calibri"/>
                <a:cs typeface="Calibri"/>
                <a:sym typeface="Calibri"/>
              </a:rPr>
              <a:t>Consider this word problem:</a:t>
            </a:r>
            <a:endParaRPr/>
          </a:p>
          <a:p>
            <a:pPr indent="0" lvl="0" marL="0" marR="0" rtl="0" algn="ctr">
              <a:lnSpc>
                <a:spcPct val="115000"/>
              </a:lnSpc>
              <a:spcBef>
                <a:spcPts val="0"/>
              </a:spcBef>
              <a:spcAft>
                <a:spcPts val="0"/>
              </a:spcAft>
              <a:buNone/>
            </a:pPr>
            <a:r>
              <a:rPr b="1" i="0" lang="en-US" sz="3600" u="none" cap="none" strike="noStrike">
                <a:solidFill>
                  <a:srgbClr val="000000"/>
                </a:solidFill>
                <a:latin typeface="Calibri"/>
                <a:ea typeface="Calibri"/>
                <a:cs typeface="Calibri"/>
                <a:sym typeface="Calibri"/>
              </a:rPr>
              <a:t>Betty is baking strawberry cupcakes. She wants to put exactly 5 strawberry toppings in each cupcake. She made 4 cupcakes. How many strawberry toppings did she use?</a:t>
            </a:r>
            <a:endParaRPr/>
          </a:p>
        </p:txBody>
      </p:sp>
      <p:pic>
        <p:nvPicPr>
          <p:cNvPr descr="C:\Users\Snezana Calovska\Desktop\MathTeacherCoach (1).png" id="97" name="Google Shape;97;p15"/>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98" name="Google Shape;98;p15"/>
          <p:cNvSpPr/>
          <p:nvPr/>
        </p:nvSpPr>
        <p:spPr>
          <a:xfrm>
            <a:off x="3754109" y="349016"/>
            <a:ext cx="4569573" cy="1316100"/>
          </a:xfrm>
          <a:prstGeom prst="roundRect">
            <a:avLst>
              <a:gd fmla="val 16667" name="adj"/>
            </a:avLst>
          </a:prstGeom>
          <a:solidFill>
            <a:srgbClr val="FFFFFF"/>
          </a:solidFill>
          <a:ln cap="flat" cmpd="sng" w="76200">
            <a:solidFill>
              <a:srgbClr val="00B0F0"/>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pic>
        <p:nvPicPr>
          <p:cNvPr descr="Strawberry Cupcakes {Soft &amp;amp; Moist} - CakeWhiz" id="99" name="Google Shape;99;p15"/>
          <p:cNvPicPr preferRelativeResize="0"/>
          <p:nvPr/>
        </p:nvPicPr>
        <p:blipFill rotWithShape="1">
          <a:blip r:embed="rId4">
            <a:alphaModFix/>
          </a:blip>
          <a:srcRect b="0" l="0" r="0" t="0"/>
          <a:stretch/>
        </p:blipFill>
        <p:spPr>
          <a:xfrm>
            <a:off x="5168656" y="4426279"/>
            <a:ext cx="1740477" cy="2286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5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5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9"/>
                                        </p:tgtEl>
                                        <p:attrNameLst>
                                          <p:attrName>style.visibility</p:attrName>
                                        </p:attrNameLst>
                                      </p:cBhvr>
                                      <p:to>
                                        <p:strVal val="visible"/>
                                      </p:to>
                                    </p:set>
                                    <p:anim calcmode="lin" valueType="num">
                                      <p:cBhvr additive="base">
                                        <p:cTn dur="500"/>
                                        <p:tgtEl>
                                          <p:spTgt spid="9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g8abd55b3e4_0_2"/>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05" name="Google Shape;105;g8abd55b3e4_0_2"/>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06" name="Google Shape;106;g8abd55b3e4_0_2"/>
          <p:cNvSpPr/>
          <p:nvPr/>
        </p:nvSpPr>
        <p:spPr>
          <a:xfrm>
            <a:off x="986742" y="2191112"/>
            <a:ext cx="8949738" cy="115108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First</a:t>
            </a:r>
            <a:r>
              <a:rPr b="0" i="0" lang="en-US" sz="3200" u="none" cap="none" strike="noStrike">
                <a:solidFill>
                  <a:srgbClr val="000000"/>
                </a:solidFill>
                <a:latin typeface="Calibri"/>
                <a:ea typeface="Calibri"/>
                <a:cs typeface="Calibri"/>
                <a:sym typeface="Calibri"/>
              </a:rPr>
              <a:t>, understand: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	Betty baked 4 cupcakes with 5 toppings each.</a:t>
            </a:r>
            <a:endParaRPr b="0" i="0" sz="3200" u="none" cap="none" strike="noStrike">
              <a:solidFill>
                <a:srgbClr val="000000"/>
              </a:solidFill>
              <a:latin typeface="Arial"/>
              <a:ea typeface="Arial"/>
              <a:cs typeface="Arial"/>
              <a:sym typeface="Arial"/>
            </a:endParaRPr>
          </a:p>
        </p:txBody>
      </p:sp>
      <p:pic>
        <p:nvPicPr>
          <p:cNvPr descr="Pink Cupcake Clipart, HD Png Download , Transparent Png Image - PNGitem" id="107" name="Google Shape;107;g8abd55b3e4_0_2"/>
          <p:cNvPicPr preferRelativeResize="0"/>
          <p:nvPr/>
        </p:nvPicPr>
        <p:blipFill rotWithShape="1">
          <a:blip r:embed="rId4">
            <a:alphaModFix/>
          </a:blip>
          <a:srcRect b="0" l="0" r="0" t="0"/>
          <a:stretch/>
        </p:blipFill>
        <p:spPr>
          <a:xfrm>
            <a:off x="1572896" y="3235664"/>
            <a:ext cx="2301022" cy="2924438"/>
          </a:xfrm>
          <a:prstGeom prst="rect">
            <a:avLst/>
          </a:prstGeom>
          <a:noFill/>
          <a:ln>
            <a:noFill/>
          </a:ln>
        </p:spPr>
      </p:pic>
      <p:pic>
        <p:nvPicPr>
          <p:cNvPr descr="Pink Cupcake Clipart, HD Png Download , Transparent Png Image - PNGitem" id="108" name="Google Shape;108;g8abd55b3e4_0_2"/>
          <p:cNvPicPr preferRelativeResize="0"/>
          <p:nvPr/>
        </p:nvPicPr>
        <p:blipFill rotWithShape="1">
          <a:blip r:embed="rId4">
            <a:alphaModFix/>
          </a:blip>
          <a:srcRect b="0" l="0" r="0" t="0"/>
          <a:stretch/>
        </p:blipFill>
        <p:spPr>
          <a:xfrm>
            <a:off x="3873918" y="3235664"/>
            <a:ext cx="2301022" cy="2924438"/>
          </a:xfrm>
          <a:prstGeom prst="rect">
            <a:avLst/>
          </a:prstGeom>
          <a:noFill/>
          <a:ln>
            <a:noFill/>
          </a:ln>
        </p:spPr>
      </p:pic>
      <p:pic>
        <p:nvPicPr>
          <p:cNvPr descr="Pink Cupcake Clipart, HD Png Download , Transparent Png Image - PNGitem" id="109" name="Google Shape;109;g8abd55b3e4_0_2"/>
          <p:cNvPicPr preferRelativeResize="0"/>
          <p:nvPr/>
        </p:nvPicPr>
        <p:blipFill rotWithShape="1">
          <a:blip r:embed="rId4">
            <a:alphaModFix/>
          </a:blip>
          <a:srcRect b="0" l="0" r="0" t="0"/>
          <a:stretch/>
        </p:blipFill>
        <p:spPr>
          <a:xfrm>
            <a:off x="6174940" y="3235664"/>
            <a:ext cx="2301022" cy="2924438"/>
          </a:xfrm>
          <a:prstGeom prst="rect">
            <a:avLst/>
          </a:prstGeom>
          <a:noFill/>
          <a:ln>
            <a:noFill/>
          </a:ln>
        </p:spPr>
      </p:pic>
      <p:pic>
        <p:nvPicPr>
          <p:cNvPr descr="Pink Cupcake Clipart, HD Png Download , Transparent Png Image - PNGitem" id="110" name="Google Shape;110;g8abd55b3e4_0_2"/>
          <p:cNvPicPr preferRelativeResize="0"/>
          <p:nvPr/>
        </p:nvPicPr>
        <p:blipFill rotWithShape="1">
          <a:blip r:embed="rId4">
            <a:alphaModFix/>
          </a:blip>
          <a:srcRect b="0" l="0" r="0" t="0"/>
          <a:stretch/>
        </p:blipFill>
        <p:spPr>
          <a:xfrm>
            <a:off x="8475962" y="3235664"/>
            <a:ext cx="2301022" cy="292443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animEffect filter="fade" transition="in">
                                      <p:cBhvr>
                                        <p:cTn dur="500"/>
                                        <p:tgtEl>
                                          <p:spTgt spid="1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animEffect filter="fade" transition="in">
                                      <p:cBhvr>
                                        <p:cTn dur="500"/>
                                        <p:tgtEl>
                                          <p:spTgt spid="1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06">
                                            <p:txEl>
                                              <p:pRg end="0" st="0"/>
                                            </p:txEl>
                                          </p:spTgt>
                                        </p:tgtEl>
                                      </p:cBhvr>
                                    </p:animEffect>
                                    <p:set>
                                      <p:cBhvr>
                                        <p:cTn dur="1" fill="hold">
                                          <p:stCondLst>
                                            <p:cond delay="500"/>
                                          </p:stCondLst>
                                        </p:cTn>
                                        <p:tgtEl>
                                          <p:spTgt spid="106">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06">
                                            <p:txEl>
                                              <p:pRg end="1" st="1"/>
                                            </p:txEl>
                                          </p:spTgt>
                                        </p:tgtEl>
                                      </p:cBhvr>
                                    </p:animEffect>
                                    <p:set>
                                      <p:cBhvr>
                                        <p:cTn dur="1" fill="hold">
                                          <p:stCondLst>
                                            <p:cond delay="500"/>
                                          </p:stCondLst>
                                        </p:cTn>
                                        <p:tgtEl>
                                          <p:spTgt spid="106">
                                            <p:txEl>
                                              <p:pRg end="1" st="1"/>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16" name="Google Shape;116;p1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17" name="Google Shape;117;p16"/>
          <p:cNvSpPr/>
          <p:nvPr/>
        </p:nvSpPr>
        <p:spPr>
          <a:xfrm>
            <a:off x="986742" y="2191112"/>
            <a:ext cx="8949738" cy="115108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Second</a:t>
            </a:r>
            <a:r>
              <a:rPr b="0" i="0" lang="en-US" sz="3200" u="none" cap="none" strike="noStrike">
                <a:solidFill>
                  <a:srgbClr val="000000"/>
                </a:solidFill>
                <a:latin typeface="Calibri"/>
                <a:ea typeface="Calibri"/>
                <a:cs typeface="Calibri"/>
                <a:sym typeface="Calibri"/>
              </a:rPr>
              <a:t>, identify the values: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3200" u="none" cap="none" strike="noStrike">
                <a:solidFill>
                  <a:srgbClr val="000000"/>
                </a:solidFill>
                <a:latin typeface="Calibri"/>
                <a:ea typeface="Calibri"/>
                <a:cs typeface="Calibri"/>
                <a:sym typeface="Calibri"/>
              </a:rPr>
              <a:t>	</a:t>
            </a:r>
            <a:r>
              <a:rPr b="1" i="0" lang="en-US" sz="3200" u="none" cap="none" strike="noStrike">
                <a:solidFill>
                  <a:srgbClr val="000000"/>
                </a:solidFill>
                <a:latin typeface="Calibri"/>
                <a:ea typeface="Calibri"/>
                <a:cs typeface="Calibri"/>
                <a:sym typeface="Calibri"/>
              </a:rPr>
              <a:t>5</a:t>
            </a:r>
            <a:r>
              <a:rPr b="0" i="0" lang="en-US" sz="3200" u="none" cap="none" strike="noStrike">
                <a:solidFill>
                  <a:srgbClr val="000000"/>
                </a:solidFill>
                <a:latin typeface="Calibri"/>
                <a:ea typeface="Calibri"/>
                <a:cs typeface="Calibri"/>
                <a:sym typeface="Calibri"/>
              </a:rPr>
              <a:t> strawberry toppings and </a:t>
            </a:r>
            <a:r>
              <a:rPr b="1" i="0" lang="en-US" sz="3200" u="none" cap="none" strike="noStrike">
                <a:solidFill>
                  <a:srgbClr val="000000"/>
                </a:solidFill>
                <a:latin typeface="Calibri"/>
                <a:ea typeface="Calibri"/>
                <a:cs typeface="Calibri"/>
                <a:sym typeface="Calibri"/>
              </a:rPr>
              <a:t>4</a:t>
            </a:r>
            <a:r>
              <a:rPr b="0" i="0" lang="en-US" sz="3200" u="none" cap="none" strike="noStrike">
                <a:solidFill>
                  <a:srgbClr val="000000"/>
                </a:solidFill>
                <a:latin typeface="Calibri"/>
                <a:ea typeface="Calibri"/>
                <a:cs typeface="Calibri"/>
                <a:sym typeface="Calibri"/>
              </a:rPr>
              <a:t> cupcakes</a:t>
            </a:r>
            <a:endParaRPr b="0" i="0" sz="3200" u="none" cap="none" strike="noStrike">
              <a:solidFill>
                <a:srgbClr val="000000"/>
              </a:solidFill>
              <a:latin typeface="Arial"/>
              <a:ea typeface="Arial"/>
              <a:cs typeface="Arial"/>
              <a:sym typeface="Arial"/>
            </a:endParaRPr>
          </a:p>
        </p:txBody>
      </p:sp>
      <p:pic>
        <p:nvPicPr>
          <p:cNvPr descr="Pink Cupcake Clipart, HD Png Download , Transparent Png Image - PNGitem" id="118" name="Google Shape;118;p16"/>
          <p:cNvPicPr preferRelativeResize="0"/>
          <p:nvPr/>
        </p:nvPicPr>
        <p:blipFill rotWithShape="1">
          <a:blip r:embed="rId4">
            <a:alphaModFix/>
          </a:blip>
          <a:srcRect b="0" l="0" r="0" t="0"/>
          <a:stretch/>
        </p:blipFill>
        <p:spPr>
          <a:xfrm>
            <a:off x="1572896" y="3235664"/>
            <a:ext cx="2301022" cy="2924438"/>
          </a:xfrm>
          <a:prstGeom prst="rect">
            <a:avLst/>
          </a:prstGeom>
          <a:noFill/>
          <a:ln>
            <a:noFill/>
          </a:ln>
        </p:spPr>
      </p:pic>
      <p:pic>
        <p:nvPicPr>
          <p:cNvPr descr="Pink Cupcake Clipart, HD Png Download , Transparent Png Image - PNGitem" id="119" name="Google Shape;119;p16"/>
          <p:cNvPicPr preferRelativeResize="0"/>
          <p:nvPr/>
        </p:nvPicPr>
        <p:blipFill rotWithShape="1">
          <a:blip r:embed="rId4">
            <a:alphaModFix/>
          </a:blip>
          <a:srcRect b="0" l="0" r="0" t="0"/>
          <a:stretch/>
        </p:blipFill>
        <p:spPr>
          <a:xfrm>
            <a:off x="3873918" y="3235664"/>
            <a:ext cx="2301022" cy="2924438"/>
          </a:xfrm>
          <a:prstGeom prst="rect">
            <a:avLst/>
          </a:prstGeom>
          <a:noFill/>
          <a:ln>
            <a:noFill/>
          </a:ln>
        </p:spPr>
      </p:pic>
      <p:pic>
        <p:nvPicPr>
          <p:cNvPr descr="Pink Cupcake Clipart, HD Png Download , Transparent Png Image - PNGitem" id="120" name="Google Shape;120;p16"/>
          <p:cNvPicPr preferRelativeResize="0"/>
          <p:nvPr/>
        </p:nvPicPr>
        <p:blipFill rotWithShape="1">
          <a:blip r:embed="rId4">
            <a:alphaModFix/>
          </a:blip>
          <a:srcRect b="0" l="0" r="0" t="0"/>
          <a:stretch/>
        </p:blipFill>
        <p:spPr>
          <a:xfrm>
            <a:off x="6174940" y="3235664"/>
            <a:ext cx="2301022" cy="2924438"/>
          </a:xfrm>
          <a:prstGeom prst="rect">
            <a:avLst/>
          </a:prstGeom>
          <a:noFill/>
          <a:ln>
            <a:noFill/>
          </a:ln>
        </p:spPr>
      </p:pic>
      <p:pic>
        <p:nvPicPr>
          <p:cNvPr descr="Pink Cupcake Clipart, HD Png Download , Transparent Png Image - PNGitem" id="121" name="Google Shape;121;p16"/>
          <p:cNvPicPr preferRelativeResize="0"/>
          <p:nvPr/>
        </p:nvPicPr>
        <p:blipFill rotWithShape="1">
          <a:blip r:embed="rId4">
            <a:alphaModFix/>
          </a:blip>
          <a:srcRect b="0" l="0" r="0" t="0"/>
          <a:stretch/>
        </p:blipFill>
        <p:spPr>
          <a:xfrm>
            <a:off x="8475962" y="3235664"/>
            <a:ext cx="2301022" cy="292443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Effect filter="fade" transition="in">
                                      <p:cBhvr>
                                        <p:cTn dur="500"/>
                                        <p:tgtEl>
                                          <p:spTgt spid="1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1" st="1"/>
                                            </p:txEl>
                                          </p:spTgt>
                                        </p:tgtEl>
                                        <p:attrNameLst>
                                          <p:attrName>style.visibility</p:attrName>
                                        </p:attrNameLst>
                                      </p:cBhvr>
                                      <p:to>
                                        <p:strVal val="visible"/>
                                      </p:to>
                                    </p:set>
                                    <p:animEffect filter="fade" transition="in">
                                      <p:cBhvr>
                                        <p:cTn dur="500"/>
                                        <p:tgtEl>
                                          <p:spTgt spid="1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17">
                                            <p:txEl>
                                              <p:pRg end="0" st="0"/>
                                            </p:txEl>
                                          </p:spTgt>
                                        </p:tgtEl>
                                      </p:cBhvr>
                                    </p:animEffect>
                                    <p:set>
                                      <p:cBhvr>
                                        <p:cTn dur="1" fill="hold">
                                          <p:stCondLst>
                                            <p:cond delay="500"/>
                                          </p:stCondLst>
                                        </p:cTn>
                                        <p:tgtEl>
                                          <p:spTgt spid="117">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17">
                                            <p:txEl>
                                              <p:pRg end="1" st="1"/>
                                            </p:txEl>
                                          </p:spTgt>
                                        </p:tgtEl>
                                      </p:cBhvr>
                                    </p:animEffect>
                                    <p:set>
                                      <p:cBhvr>
                                        <p:cTn dur="1" fill="hold">
                                          <p:stCondLst>
                                            <p:cond delay="500"/>
                                          </p:stCondLst>
                                        </p:cTn>
                                        <p:tgtEl>
                                          <p:spTgt spid="117">
                                            <p:txEl>
                                              <p:pRg end="1" st="1"/>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27" name="Google Shape;127;p17"/>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28" name="Google Shape;128;p17"/>
          <p:cNvSpPr/>
          <p:nvPr/>
        </p:nvSpPr>
        <p:spPr>
          <a:xfrm>
            <a:off x="986742" y="219111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Third</a:t>
            </a:r>
            <a:r>
              <a:rPr b="0" i="0" lang="en-US" sz="3200" u="none" cap="none" strike="noStrike">
                <a:solidFill>
                  <a:srgbClr val="000000"/>
                </a:solidFill>
                <a:latin typeface="Calibri"/>
                <a:ea typeface="Calibri"/>
                <a:cs typeface="Calibri"/>
                <a:sym typeface="Calibri"/>
              </a:rPr>
              <a:t>, choose the operation:</a:t>
            </a:r>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We need to find the total. So, we should multiply.</a:t>
            </a:r>
            <a:endParaRPr/>
          </a:p>
        </p:txBody>
      </p:sp>
      <p:pic>
        <p:nvPicPr>
          <p:cNvPr descr="Pink Cupcake Clipart, HD Png Download , Transparent Png Image - PNGitem" id="129" name="Google Shape;129;p17"/>
          <p:cNvPicPr preferRelativeResize="0"/>
          <p:nvPr/>
        </p:nvPicPr>
        <p:blipFill rotWithShape="1">
          <a:blip r:embed="rId4">
            <a:alphaModFix/>
          </a:blip>
          <a:srcRect b="0" l="0" r="0" t="0"/>
          <a:stretch/>
        </p:blipFill>
        <p:spPr>
          <a:xfrm>
            <a:off x="1572896" y="3235664"/>
            <a:ext cx="2301022" cy="2924438"/>
          </a:xfrm>
          <a:prstGeom prst="rect">
            <a:avLst/>
          </a:prstGeom>
          <a:noFill/>
          <a:ln>
            <a:noFill/>
          </a:ln>
        </p:spPr>
      </p:pic>
      <p:pic>
        <p:nvPicPr>
          <p:cNvPr descr="Pink Cupcake Clipart, HD Png Download , Transparent Png Image - PNGitem" id="130" name="Google Shape;130;p17"/>
          <p:cNvPicPr preferRelativeResize="0"/>
          <p:nvPr/>
        </p:nvPicPr>
        <p:blipFill rotWithShape="1">
          <a:blip r:embed="rId4">
            <a:alphaModFix/>
          </a:blip>
          <a:srcRect b="0" l="0" r="0" t="0"/>
          <a:stretch/>
        </p:blipFill>
        <p:spPr>
          <a:xfrm>
            <a:off x="3873918" y="3235664"/>
            <a:ext cx="2301022" cy="2924438"/>
          </a:xfrm>
          <a:prstGeom prst="rect">
            <a:avLst/>
          </a:prstGeom>
          <a:noFill/>
          <a:ln>
            <a:noFill/>
          </a:ln>
        </p:spPr>
      </p:pic>
      <p:pic>
        <p:nvPicPr>
          <p:cNvPr descr="Pink Cupcake Clipart, HD Png Download , Transparent Png Image - PNGitem" id="131" name="Google Shape;131;p17"/>
          <p:cNvPicPr preferRelativeResize="0"/>
          <p:nvPr/>
        </p:nvPicPr>
        <p:blipFill rotWithShape="1">
          <a:blip r:embed="rId4">
            <a:alphaModFix/>
          </a:blip>
          <a:srcRect b="0" l="0" r="0" t="0"/>
          <a:stretch/>
        </p:blipFill>
        <p:spPr>
          <a:xfrm>
            <a:off x="6174940" y="3235664"/>
            <a:ext cx="2301022" cy="2924438"/>
          </a:xfrm>
          <a:prstGeom prst="rect">
            <a:avLst/>
          </a:prstGeom>
          <a:noFill/>
          <a:ln>
            <a:noFill/>
          </a:ln>
        </p:spPr>
      </p:pic>
      <p:pic>
        <p:nvPicPr>
          <p:cNvPr descr="Pink Cupcake Clipart, HD Png Download , Transparent Png Image - PNGitem" id="132" name="Google Shape;132;p17"/>
          <p:cNvPicPr preferRelativeResize="0"/>
          <p:nvPr/>
        </p:nvPicPr>
        <p:blipFill rotWithShape="1">
          <a:blip r:embed="rId4">
            <a:alphaModFix/>
          </a:blip>
          <a:srcRect b="0" l="0" r="0" t="0"/>
          <a:stretch/>
        </p:blipFill>
        <p:spPr>
          <a:xfrm>
            <a:off x="8475962" y="3235664"/>
            <a:ext cx="2301022" cy="292443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Effect filter="fade" transition="in">
                                      <p:cBhvr>
                                        <p:cTn dur="500"/>
                                        <p:tgtEl>
                                          <p:spTgt spid="1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animEffect filter="fade" transition="in">
                                      <p:cBhvr>
                                        <p:cTn dur="500"/>
                                        <p:tgtEl>
                                          <p:spTgt spid="1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8">
                                            <p:txEl>
                                              <p:pRg end="0" st="0"/>
                                            </p:txEl>
                                          </p:spTgt>
                                        </p:tgtEl>
                                      </p:cBhvr>
                                    </p:animEffect>
                                    <p:set>
                                      <p:cBhvr>
                                        <p:cTn dur="1" fill="hold">
                                          <p:stCondLst>
                                            <p:cond delay="500"/>
                                          </p:stCondLst>
                                        </p:cTn>
                                        <p:tgtEl>
                                          <p:spTgt spid="128">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8">
                                            <p:txEl>
                                              <p:pRg end="1" st="1"/>
                                            </p:txEl>
                                          </p:spTgt>
                                        </p:tgtEl>
                                      </p:cBhvr>
                                    </p:animEffect>
                                    <p:set>
                                      <p:cBhvr>
                                        <p:cTn dur="1" fill="hold">
                                          <p:stCondLst>
                                            <p:cond delay="500"/>
                                          </p:stCondLst>
                                        </p:cTn>
                                        <p:tgtEl>
                                          <p:spTgt spid="128">
                                            <p:txEl>
                                              <p:pRg end="1" st="1"/>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8"/>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38" name="Google Shape;138;p18"/>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39" name="Google Shape;139;p18"/>
          <p:cNvSpPr/>
          <p:nvPr/>
        </p:nvSpPr>
        <p:spPr>
          <a:xfrm>
            <a:off x="986742" y="219111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Fourth</a:t>
            </a:r>
            <a:r>
              <a:rPr b="0" i="0" lang="en-US" sz="3200" u="none" cap="none" strike="noStrike">
                <a:solidFill>
                  <a:srgbClr val="000000"/>
                </a:solidFill>
                <a:latin typeface="Calibri"/>
                <a:ea typeface="Calibri"/>
                <a:cs typeface="Calibri"/>
                <a:sym typeface="Calibri"/>
              </a:rPr>
              <a:t>, write the number sentence:</a:t>
            </a:r>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5 is the multiplicand and 4 is the multiplier: 5 x 4 = ?</a:t>
            </a:r>
            <a:endParaRPr b="0" i="0" sz="3200" u="none" cap="none" strike="noStrike">
              <a:solidFill>
                <a:srgbClr val="000000"/>
              </a:solidFill>
              <a:latin typeface="Calibri"/>
              <a:ea typeface="Calibri"/>
              <a:cs typeface="Calibri"/>
              <a:sym typeface="Calibri"/>
            </a:endParaRPr>
          </a:p>
        </p:txBody>
      </p:sp>
      <p:pic>
        <p:nvPicPr>
          <p:cNvPr descr="Pink Cupcake Clipart, HD Png Download , Transparent Png Image - PNGitem" id="140" name="Google Shape;140;p18"/>
          <p:cNvPicPr preferRelativeResize="0"/>
          <p:nvPr/>
        </p:nvPicPr>
        <p:blipFill rotWithShape="1">
          <a:blip r:embed="rId4">
            <a:alphaModFix/>
          </a:blip>
          <a:srcRect b="0" l="0" r="0" t="0"/>
          <a:stretch/>
        </p:blipFill>
        <p:spPr>
          <a:xfrm>
            <a:off x="1572896" y="3235664"/>
            <a:ext cx="2301022" cy="2924438"/>
          </a:xfrm>
          <a:prstGeom prst="rect">
            <a:avLst/>
          </a:prstGeom>
          <a:noFill/>
          <a:ln>
            <a:noFill/>
          </a:ln>
        </p:spPr>
      </p:pic>
      <p:pic>
        <p:nvPicPr>
          <p:cNvPr descr="Pink Cupcake Clipart, HD Png Download , Transparent Png Image - PNGitem" id="141" name="Google Shape;141;p18"/>
          <p:cNvPicPr preferRelativeResize="0"/>
          <p:nvPr/>
        </p:nvPicPr>
        <p:blipFill rotWithShape="1">
          <a:blip r:embed="rId4">
            <a:alphaModFix/>
          </a:blip>
          <a:srcRect b="0" l="0" r="0" t="0"/>
          <a:stretch/>
        </p:blipFill>
        <p:spPr>
          <a:xfrm>
            <a:off x="3873918" y="3235664"/>
            <a:ext cx="2301022" cy="2924438"/>
          </a:xfrm>
          <a:prstGeom prst="rect">
            <a:avLst/>
          </a:prstGeom>
          <a:noFill/>
          <a:ln>
            <a:noFill/>
          </a:ln>
        </p:spPr>
      </p:pic>
      <p:pic>
        <p:nvPicPr>
          <p:cNvPr descr="Pink Cupcake Clipart, HD Png Download , Transparent Png Image - PNGitem" id="142" name="Google Shape;142;p18"/>
          <p:cNvPicPr preferRelativeResize="0"/>
          <p:nvPr/>
        </p:nvPicPr>
        <p:blipFill rotWithShape="1">
          <a:blip r:embed="rId4">
            <a:alphaModFix/>
          </a:blip>
          <a:srcRect b="0" l="0" r="0" t="0"/>
          <a:stretch/>
        </p:blipFill>
        <p:spPr>
          <a:xfrm>
            <a:off x="6174940" y="3235664"/>
            <a:ext cx="2301022" cy="2924438"/>
          </a:xfrm>
          <a:prstGeom prst="rect">
            <a:avLst/>
          </a:prstGeom>
          <a:noFill/>
          <a:ln>
            <a:noFill/>
          </a:ln>
        </p:spPr>
      </p:pic>
      <p:pic>
        <p:nvPicPr>
          <p:cNvPr descr="Pink Cupcake Clipart, HD Png Download , Transparent Png Image - PNGitem" id="143" name="Google Shape;143;p18"/>
          <p:cNvPicPr preferRelativeResize="0"/>
          <p:nvPr/>
        </p:nvPicPr>
        <p:blipFill rotWithShape="1">
          <a:blip r:embed="rId4">
            <a:alphaModFix/>
          </a:blip>
          <a:srcRect b="0" l="0" r="0" t="0"/>
          <a:stretch/>
        </p:blipFill>
        <p:spPr>
          <a:xfrm>
            <a:off x="8475962" y="3235664"/>
            <a:ext cx="2301022" cy="292443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500"/>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500"/>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39">
                                            <p:txEl>
                                              <p:pRg end="0" st="0"/>
                                            </p:txEl>
                                          </p:spTgt>
                                        </p:tgtEl>
                                      </p:cBhvr>
                                    </p:animEffect>
                                    <p:set>
                                      <p:cBhvr>
                                        <p:cTn dur="1" fill="hold">
                                          <p:stCondLst>
                                            <p:cond delay="500"/>
                                          </p:stCondLst>
                                        </p:cTn>
                                        <p:tgtEl>
                                          <p:spTgt spid="139">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39">
                                            <p:txEl>
                                              <p:pRg end="1" st="1"/>
                                            </p:txEl>
                                          </p:spTgt>
                                        </p:tgtEl>
                                      </p:cBhvr>
                                    </p:animEffect>
                                    <p:set>
                                      <p:cBhvr>
                                        <p:cTn dur="1" fill="hold">
                                          <p:stCondLst>
                                            <p:cond delay="500"/>
                                          </p:stCondLst>
                                        </p:cTn>
                                        <p:tgtEl>
                                          <p:spTgt spid="139">
                                            <p:txEl>
                                              <p:pRg end="1" st="1"/>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9"/>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49" name="Google Shape;149;p19"/>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50" name="Google Shape;150;p19"/>
          <p:cNvSpPr/>
          <p:nvPr/>
        </p:nvSpPr>
        <p:spPr>
          <a:xfrm>
            <a:off x="986742" y="2191112"/>
            <a:ext cx="10595658" cy="1224951"/>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Fifth</a:t>
            </a:r>
            <a:r>
              <a:rPr b="0" i="0" lang="en-US" sz="3200" u="none" cap="none" strike="noStrike">
                <a:solidFill>
                  <a:srgbClr val="000000"/>
                </a:solidFill>
                <a:latin typeface="Calibri"/>
                <a:ea typeface="Calibri"/>
                <a:cs typeface="Calibri"/>
                <a:sym typeface="Calibri"/>
              </a:rPr>
              <a:t>, illustrate:</a:t>
            </a:r>
            <a:endParaRPr b="0" i="0" sz="32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	We can use the equal groups strategy!</a:t>
            </a:r>
            <a:endParaRPr b="0" i="0" sz="3200" u="none" cap="none" strike="noStrike">
              <a:solidFill>
                <a:srgbClr val="000000"/>
              </a:solidFill>
              <a:latin typeface="Calibri"/>
              <a:ea typeface="Calibri"/>
              <a:cs typeface="Calibri"/>
              <a:sym typeface="Calibri"/>
            </a:endParaRPr>
          </a:p>
        </p:txBody>
      </p:sp>
      <p:pic>
        <p:nvPicPr>
          <p:cNvPr descr="Pink Cupcake Clipart, HD Png Download , Transparent Png Image - PNGitem" id="151" name="Google Shape;151;p19"/>
          <p:cNvPicPr preferRelativeResize="0"/>
          <p:nvPr/>
        </p:nvPicPr>
        <p:blipFill rotWithShape="1">
          <a:blip r:embed="rId4">
            <a:alphaModFix/>
          </a:blip>
          <a:srcRect b="0" l="0" r="0" t="0"/>
          <a:stretch/>
        </p:blipFill>
        <p:spPr>
          <a:xfrm>
            <a:off x="1572896" y="3235664"/>
            <a:ext cx="2301022" cy="2924438"/>
          </a:xfrm>
          <a:prstGeom prst="rect">
            <a:avLst/>
          </a:prstGeom>
          <a:noFill/>
          <a:ln>
            <a:noFill/>
          </a:ln>
        </p:spPr>
      </p:pic>
      <p:pic>
        <p:nvPicPr>
          <p:cNvPr descr="Pink Cupcake Clipart, HD Png Download , Transparent Png Image - PNGitem" id="152" name="Google Shape;152;p19"/>
          <p:cNvPicPr preferRelativeResize="0"/>
          <p:nvPr/>
        </p:nvPicPr>
        <p:blipFill rotWithShape="1">
          <a:blip r:embed="rId4">
            <a:alphaModFix/>
          </a:blip>
          <a:srcRect b="0" l="0" r="0" t="0"/>
          <a:stretch/>
        </p:blipFill>
        <p:spPr>
          <a:xfrm>
            <a:off x="3873918" y="3235664"/>
            <a:ext cx="2301022" cy="2924438"/>
          </a:xfrm>
          <a:prstGeom prst="rect">
            <a:avLst/>
          </a:prstGeom>
          <a:noFill/>
          <a:ln>
            <a:noFill/>
          </a:ln>
        </p:spPr>
      </p:pic>
      <p:pic>
        <p:nvPicPr>
          <p:cNvPr descr="Pink Cupcake Clipart, HD Png Download , Transparent Png Image - PNGitem" id="153" name="Google Shape;153;p19"/>
          <p:cNvPicPr preferRelativeResize="0"/>
          <p:nvPr/>
        </p:nvPicPr>
        <p:blipFill rotWithShape="1">
          <a:blip r:embed="rId4">
            <a:alphaModFix/>
          </a:blip>
          <a:srcRect b="0" l="0" r="0" t="0"/>
          <a:stretch/>
        </p:blipFill>
        <p:spPr>
          <a:xfrm>
            <a:off x="6174940" y="3235664"/>
            <a:ext cx="2301022" cy="2924438"/>
          </a:xfrm>
          <a:prstGeom prst="rect">
            <a:avLst/>
          </a:prstGeom>
          <a:noFill/>
          <a:ln>
            <a:noFill/>
          </a:ln>
        </p:spPr>
      </p:pic>
      <p:pic>
        <p:nvPicPr>
          <p:cNvPr descr="Pink Cupcake Clipart, HD Png Download , Transparent Png Image - PNGitem" id="154" name="Google Shape;154;p19"/>
          <p:cNvPicPr preferRelativeResize="0"/>
          <p:nvPr/>
        </p:nvPicPr>
        <p:blipFill rotWithShape="1">
          <a:blip r:embed="rId4">
            <a:alphaModFix/>
          </a:blip>
          <a:srcRect b="0" l="0" r="0" t="0"/>
          <a:stretch/>
        </p:blipFill>
        <p:spPr>
          <a:xfrm>
            <a:off x="8475962" y="3235664"/>
            <a:ext cx="2301022" cy="2924438"/>
          </a:xfrm>
          <a:prstGeom prst="rect">
            <a:avLst/>
          </a:prstGeom>
          <a:noFill/>
          <a:ln>
            <a:noFill/>
          </a:ln>
        </p:spPr>
      </p:pic>
      <p:grpSp>
        <p:nvGrpSpPr>
          <p:cNvPr id="155" name="Google Shape;155;p19"/>
          <p:cNvGrpSpPr/>
          <p:nvPr/>
        </p:nvGrpSpPr>
        <p:grpSpPr>
          <a:xfrm>
            <a:off x="1804452" y="3278481"/>
            <a:ext cx="1974375" cy="1600179"/>
            <a:chOff x="1804452" y="3278481"/>
            <a:chExt cx="1974375" cy="1600179"/>
          </a:xfrm>
        </p:grpSpPr>
        <p:pic>
          <p:nvPicPr>
            <p:cNvPr descr="Pin on Blog-ger-ific" id="156" name="Google Shape;156;p19"/>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157" name="Google Shape;157;p19"/>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158" name="Google Shape;158;p19"/>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159" name="Google Shape;159;p19"/>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160" name="Google Shape;160;p19"/>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grpSp>
        <p:nvGrpSpPr>
          <p:cNvPr id="161" name="Google Shape;161;p19"/>
          <p:cNvGrpSpPr/>
          <p:nvPr/>
        </p:nvGrpSpPr>
        <p:grpSpPr>
          <a:xfrm>
            <a:off x="4072495" y="3278481"/>
            <a:ext cx="1974375" cy="1600179"/>
            <a:chOff x="1804452" y="3278481"/>
            <a:chExt cx="1974375" cy="1600179"/>
          </a:xfrm>
        </p:grpSpPr>
        <p:pic>
          <p:nvPicPr>
            <p:cNvPr descr="Pin on Blog-ger-ific" id="162" name="Google Shape;162;p19"/>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163" name="Google Shape;163;p19"/>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164" name="Google Shape;164;p19"/>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165" name="Google Shape;165;p19"/>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166" name="Google Shape;166;p19"/>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grpSp>
        <p:nvGrpSpPr>
          <p:cNvPr id="167" name="Google Shape;167;p19"/>
          <p:cNvGrpSpPr/>
          <p:nvPr/>
        </p:nvGrpSpPr>
        <p:grpSpPr>
          <a:xfrm>
            <a:off x="6377407" y="3257072"/>
            <a:ext cx="1974375" cy="1600179"/>
            <a:chOff x="1804452" y="3278481"/>
            <a:chExt cx="1974375" cy="1600179"/>
          </a:xfrm>
        </p:grpSpPr>
        <p:pic>
          <p:nvPicPr>
            <p:cNvPr descr="Pin on Blog-ger-ific" id="168" name="Google Shape;168;p19"/>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169" name="Google Shape;169;p19"/>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170" name="Google Shape;170;p19"/>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171" name="Google Shape;171;p19"/>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172" name="Google Shape;172;p19"/>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grpSp>
        <p:nvGrpSpPr>
          <p:cNvPr id="173" name="Google Shape;173;p19"/>
          <p:cNvGrpSpPr/>
          <p:nvPr/>
        </p:nvGrpSpPr>
        <p:grpSpPr>
          <a:xfrm>
            <a:off x="8785805" y="3187903"/>
            <a:ext cx="1974375" cy="1600179"/>
            <a:chOff x="1804452" y="3278481"/>
            <a:chExt cx="1974375" cy="1600179"/>
          </a:xfrm>
        </p:grpSpPr>
        <p:pic>
          <p:nvPicPr>
            <p:cNvPr descr="Pin on Blog-ger-ific" id="174" name="Google Shape;174;p19"/>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175" name="Google Shape;175;p19"/>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176" name="Google Shape;176;p19"/>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177" name="Google Shape;177;p19"/>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178" name="Google Shape;178;p19"/>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animEffect filter="fade" transition="in">
                                      <p:cBhvr>
                                        <p:cTn dur="500"/>
                                        <p:tgtEl>
                                          <p:spTgt spid="15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animEffect filter="fade" transition="in">
                                      <p:cBhvr>
                                        <p:cTn dur="500"/>
                                        <p:tgtEl>
                                          <p:spTgt spid="15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5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5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500"/>
                                        <p:tgtEl>
                                          <p:spTgt spid="1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50">
                                            <p:txEl>
                                              <p:pRg end="0" st="0"/>
                                            </p:txEl>
                                          </p:spTgt>
                                        </p:tgtEl>
                                      </p:cBhvr>
                                    </p:animEffect>
                                    <p:set>
                                      <p:cBhvr>
                                        <p:cTn dur="1" fill="hold">
                                          <p:stCondLst>
                                            <p:cond delay="500"/>
                                          </p:stCondLst>
                                        </p:cTn>
                                        <p:tgtEl>
                                          <p:spTgt spid="150">
                                            <p:txEl>
                                              <p:pRg end="0" st="0"/>
                                            </p:txEl>
                                          </p:spTgt>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50">
                                            <p:txEl>
                                              <p:pRg end="1" st="1"/>
                                            </p:txEl>
                                          </p:spTgt>
                                        </p:tgtEl>
                                      </p:cBhvr>
                                    </p:animEffect>
                                    <p:set>
                                      <p:cBhvr>
                                        <p:cTn dur="1" fill="hold">
                                          <p:stCondLst>
                                            <p:cond delay="500"/>
                                          </p:stCondLst>
                                        </p:cTn>
                                        <p:tgtEl>
                                          <p:spTgt spid="150">
                                            <p:txEl>
                                              <p:pRg end="1" st="1"/>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0"/>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Word Problems for Units of 2, 3, 4, 5, 10</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84" name="Google Shape;184;p20"/>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85" name="Google Shape;185;p20"/>
          <p:cNvSpPr/>
          <p:nvPr/>
        </p:nvSpPr>
        <p:spPr>
          <a:xfrm>
            <a:off x="986742" y="2191112"/>
            <a:ext cx="10595658" cy="4622804"/>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Sixth</a:t>
            </a:r>
            <a:r>
              <a:rPr b="0" i="0" lang="en-US" sz="3200" u="none" cap="none" strike="noStrike">
                <a:solidFill>
                  <a:srgbClr val="000000"/>
                </a:solidFill>
                <a:latin typeface="Calibri"/>
                <a:ea typeface="Calibri"/>
                <a:cs typeface="Calibri"/>
                <a:sym typeface="Calibri"/>
              </a:rPr>
              <a:t>, solve and label your final answer:</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5 x 4 = 20</a:t>
            </a:r>
            <a:endParaRPr/>
          </a:p>
          <a:p>
            <a:pPr indent="0" lvl="0" marL="0" marR="0" rtl="0" algn="ctr">
              <a:lnSpc>
                <a:spcPct val="115000"/>
              </a:lnSpc>
              <a:spcBef>
                <a:spcPts val="0"/>
              </a:spcBef>
              <a:spcAft>
                <a:spcPts val="0"/>
              </a:spcAft>
              <a:buNone/>
            </a:pPr>
            <a:r>
              <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t/>
            </a:r>
            <a:endParaRPr b="0" i="0" sz="32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rPr b="1" i="0" lang="en-US" sz="3200" u="none" cap="none" strike="noStrike">
                <a:solidFill>
                  <a:srgbClr val="000000"/>
                </a:solidFill>
                <a:latin typeface="Calibri"/>
                <a:ea typeface="Calibri"/>
                <a:cs typeface="Calibri"/>
                <a:sym typeface="Calibri"/>
              </a:rPr>
              <a:t>20 strawberry toppings</a:t>
            </a:r>
            <a:endParaRPr b="1" i="0" sz="3200" u="none" cap="none" strike="noStrike">
              <a:solidFill>
                <a:srgbClr val="000000"/>
              </a:solidFill>
              <a:latin typeface="Calibri"/>
              <a:ea typeface="Calibri"/>
              <a:cs typeface="Calibri"/>
              <a:sym typeface="Calibri"/>
            </a:endParaRPr>
          </a:p>
        </p:txBody>
      </p:sp>
      <p:pic>
        <p:nvPicPr>
          <p:cNvPr descr="Pink Cupcake Clipart, HD Png Download , Transparent Png Image - PNGitem" id="186" name="Google Shape;186;p20"/>
          <p:cNvPicPr preferRelativeResize="0"/>
          <p:nvPr/>
        </p:nvPicPr>
        <p:blipFill rotWithShape="1">
          <a:blip r:embed="rId4">
            <a:alphaModFix/>
          </a:blip>
          <a:srcRect b="0" l="0" r="0" t="0"/>
          <a:stretch/>
        </p:blipFill>
        <p:spPr>
          <a:xfrm>
            <a:off x="1572896" y="3235664"/>
            <a:ext cx="2301022" cy="2924438"/>
          </a:xfrm>
          <a:prstGeom prst="rect">
            <a:avLst/>
          </a:prstGeom>
          <a:noFill/>
          <a:ln>
            <a:noFill/>
          </a:ln>
        </p:spPr>
      </p:pic>
      <p:pic>
        <p:nvPicPr>
          <p:cNvPr descr="Pink Cupcake Clipart, HD Png Download , Transparent Png Image - PNGitem" id="187" name="Google Shape;187;p20"/>
          <p:cNvPicPr preferRelativeResize="0"/>
          <p:nvPr/>
        </p:nvPicPr>
        <p:blipFill rotWithShape="1">
          <a:blip r:embed="rId4">
            <a:alphaModFix/>
          </a:blip>
          <a:srcRect b="0" l="0" r="0" t="0"/>
          <a:stretch/>
        </p:blipFill>
        <p:spPr>
          <a:xfrm>
            <a:off x="3873918" y="3235664"/>
            <a:ext cx="2301022" cy="2924438"/>
          </a:xfrm>
          <a:prstGeom prst="rect">
            <a:avLst/>
          </a:prstGeom>
          <a:noFill/>
          <a:ln>
            <a:noFill/>
          </a:ln>
        </p:spPr>
      </p:pic>
      <p:pic>
        <p:nvPicPr>
          <p:cNvPr descr="Pink Cupcake Clipart, HD Png Download , Transparent Png Image - PNGitem" id="188" name="Google Shape;188;p20"/>
          <p:cNvPicPr preferRelativeResize="0"/>
          <p:nvPr/>
        </p:nvPicPr>
        <p:blipFill rotWithShape="1">
          <a:blip r:embed="rId4">
            <a:alphaModFix/>
          </a:blip>
          <a:srcRect b="0" l="0" r="0" t="0"/>
          <a:stretch/>
        </p:blipFill>
        <p:spPr>
          <a:xfrm>
            <a:off x="6174940" y="3235664"/>
            <a:ext cx="2301022" cy="2924438"/>
          </a:xfrm>
          <a:prstGeom prst="rect">
            <a:avLst/>
          </a:prstGeom>
          <a:noFill/>
          <a:ln>
            <a:noFill/>
          </a:ln>
        </p:spPr>
      </p:pic>
      <p:pic>
        <p:nvPicPr>
          <p:cNvPr descr="Pink Cupcake Clipart, HD Png Download , Transparent Png Image - PNGitem" id="189" name="Google Shape;189;p20"/>
          <p:cNvPicPr preferRelativeResize="0"/>
          <p:nvPr/>
        </p:nvPicPr>
        <p:blipFill rotWithShape="1">
          <a:blip r:embed="rId4">
            <a:alphaModFix/>
          </a:blip>
          <a:srcRect b="0" l="0" r="0" t="0"/>
          <a:stretch/>
        </p:blipFill>
        <p:spPr>
          <a:xfrm>
            <a:off x="8475962" y="3235664"/>
            <a:ext cx="2301022" cy="2924438"/>
          </a:xfrm>
          <a:prstGeom prst="rect">
            <a:avLst/>
          </a:prstGeom>
          <a:noFill/>
          <a:ln>
            <a:noFill/>
          </a:ln>
        </p:spPr>
      </p:pic>
      <p:grpSp>
        <p:nvGrpSpPr>
          <p:cNvPr id="190" name="Google Shape;190;p20"/>
          <p:cNvGrpSpPr/>
          <p:nvPr/>
        </p:nvGrpSpPr>
        <p:grpSpPr>
          <a:xfrm>
            <a:off x="1804452" y="3278481"/>
            <a:ext cx="1974375" cy="1600179"/>
            <a:chOff x="1804452" y="3278481"/>
            <a:chExt cx="1974375" cy="1600179"/>
          </a:xfrm>
        </p:grpSpPr>
        <p:pic>
          <p:nvPicPr>
            <p:cNvPr descr="Pin on Blog-ger-ific" id="191" name="Google Shape;191;p20"/>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192" name="Google Shape;192;p20"/>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193" name="Google Shape;193;p20"/>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194" name="Google Shape;194;p20"/>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195" name="Google Shape;195;p20"/>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grpSp>
        <p:nvGrpSpPr>
          <p:cNvPr id="196" name="Google Shape;196;p20"/>
          <p:cNvGrpSpPr/>
          <p:nvPr/>
        </p:nvGrpSpPr>
        <p:grpSpPr>
          <a:xfrm>
            <a:off x="4072495" y="3278481"/>
            <a:ext cx="1974375" cy="1600179"/>
            <a:chOff x="1804452" y="3278481"/>
            <a:chExt cx="1974375" cy="1600179"/>
          </a:xfrm>
        </p:grpSpPr>
        <p:pic>
          <p:nvPicPr>
            <p:cNvPr descr="Pin on Blog-ger-ific" id="197" name="Google Shape;197;p20"/>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198" name="Google Shape;198;p20"/>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199" name="Google Shape;199;p20"/>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200" name="Google Shape;200;p20"/>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201" name="Google Shape;201;p20"/>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grpSp>
        <p:nvGrpSpPr>
          <p:cNvPr id="202" name="Google Shape;202;p20"/>
          <p:cNvGrpSpPr/>
          <p:nvPr/>
        </p:nvGrpSpPr>
        <p:grpSpPr>
          <a:xfrm>
            <a:off x="6377407" y="3257072"/>
            <a:ext cx="1974375" cy="1600179"/>
            <a:chOff x="1804452" y="3278481"/>
            <a:chExt cx="1974375" cy="1600179"/>
          </a:xfrm>
        </p:grpSpPr>
        <p:pic>
          <p:nvPicPr>
            <p:cNvPr descr="Pin on Blog-ger-ific" id="203" name="Google Shape;203;p20"/>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204" name="Google Shape;204;p20"/>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205" name="Google Shape;205;p20"/>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206" name="Google Shape;206;p20"/>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207" name="Google Shape;207;p20"/>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grpSp>
        <p:nvGrpSpPr>
          <p:cNvPr id="208" name="Google Shape;208;p20"/>
          <p:cNvGrpSpPr/>
          <p:nvPr/>
        </p:nvGrpSpPr>
        <p:grpSpPr>
          <a:xfrm>
            <a:off x="8785805" y="3187903"/>
            <a:ext cx="1974375" cy="1600179"/>
            <a:chOff x="1804452" y="3278481"/>
            <a:chExt cx="1974375" cy="1600179"/>
          </a:xfrm>
        </p:grpSpPr>
        <p:pic>
          <p:nvPicPr>
            <p:cNvPr descr="Pin on Blog-ger-ific" id="209" name="Google Shape;209;p20"/>
            <p:cNvPicPr preferRelativeResize="0"/>
            <p:nvPr/>
          </p:nvPicPr>
          <p:blipFill rotWithShape="1">
            <a:blip r:embed="rId5">
              <a:alphaModFix/>
            </a:blip>
            <a:srcRect b="0" l="0" r="0" t="0"/>
            <a:stretch/>
          </p:blipFill>
          <p:spPr>
            <a:xfrm>
              <a:off x="1804452" y="3416063"/>
              <a:ext cx="652145" cy="778681"/>
            </a:xfrm>
            <a:prstGeom prst="rect">
              <a:avLst/>
            </a:prstGeom>
            <a:noFill/>
            <a:ln>
              <a:noFill/>
            </a:ln>
          </p:spPr>
        </p:pic>
        <p:pic>
          <p:nvPicPr>
            <p:cNvPr descr="Pin on Blog-ger-ific" id="210" name="Google Shape;210;p20"/>
            <p:cNvPicPr preferRelativeResize="0"/>
            <p:nvPr/>
          </p:nvPicPr>
          <p:blipFill rotWithShape="1">
            <a:blip r:embed="rId5">
              <a:alphaModFix/>
            </a:blip>
            <a:srcRect b="0" l="0" r="0" t="0"/>
            <a:stretch/>
          </p:blipFill>
          <p:spPr>
            <a:xfrm>
              <a:off x="2036008" y="4071274"/>
              <a:ext cx="652145" cy="778681"/>
            </a:xfrm>
            <a:prstGeom prst="rect">
              <a:avLst/>
            </a:prstGeom>
            <a:noFill/>
            <a:ln>
              <a:noFill/>
            </a:ln>
          </p:spPr>
        </p:pic>
        <p:pic>
          <p:nvPicPr>
            <p:cNvPr descr="Pin on Blog-ger-ific" id="211" name="Google Shape;211;p20"/>
            <p:cNvPicPr preferRelativeResize="0"/>
            <p:nvPr/>
          </p:nvPicPr>
          <p:blipFill rotWithShape="1">
            <a:blip r:embed="rId5">
              <a:alphaModFix/>
            </a:blip>
            <a:srcRect b="0" l="0" r="0" t="0"/>
            <a:stretch/>
          </p:blipFill>
          <p:spPr>
            <a:xfrm>
              <a:off x="2446012" y="3278481"/>
              <a:ext cx="652145" cy="778681"/>
            </a:xfrm>
            <a:prstGeom prst="rect">
              <a:avLst/>
            </a:prstGeom>
            <a:noFill/>
            <a:ln>
              <a:noFill/>
            </a:ln>
          </p:spPr>
        </p:pic>
        <p:pic>
          <p:nvPicPr>
            <p:cNvPr descr="Pin on Blog-ger-ific" id="212" name="Google Shape;212;p20"/>
            <p:cNvPicPr preferRelativeResize="0"/>
            <p:nvPr/>
          </p:nvPicPr>
          <p:blipFill rotWithShape="1">
            <a:blip r:embed="rId5">
              <a:alphaModFix/>
            </a:blip>
            <a:srcRect b="0" l="0" r="0" t="0"/>
            <a:stretch/>
          </p:blipFill>
          <p:spPr>
            <a:xfrm>
              <a:off x="2716678" y="4099979"/>
              <a:ext cx="652145" cy="778681"/>
            </a:xfrm>
            <a:prstGeom prst="rect">
              <a:avLst/>
            </a:prstGeom>
            <a:noFill/>
            <a:ln>
              <a:noFill/>
            </a:ln>
          </p:spPr>
        </p:pic>
        <p:pic>
          <p:nvPicPr>
            <p:cNvPr descr="Pin on Blog-ger-ific" id="213" name="Google Shape;213;p20"/>
            <p:cNvPicPr preferRelativeResize="0"/>
            <p:nvPr/>
          </p:nvPicPr>
          <p:blipFill rotWithShape="1">
            <a:blip r:embed="rId5">
              <a:alphaModFix/>
            </a:blip>
            <a:srcRect b="0" l="0" r="0" t="0"/>
            <a:stretch/>
          </p:blipFill>
          <p:spPr>
            <a:xfrm>
              <a:off x="3126682" y="3307186"/>
              <a:ext cx="652145" cy="778681"/>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5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1" st="1"/>
                                            </p:txEl>
                                          </p:spTgt>
                                        </p:tgtEl>
                                        <p:attrNameLst>
                                          <p:attrName>style.visibility</p:attrName>
                                        </p:attrNameLst>
                                      </p:cBhvr>
                                      <p:to>
                                        <p:strVal val="visible"/>
                                      </p:to>
                                    </p:set>
                                    <p:animEffect filter="fade" transition="in">
                                      <p:cBhvr>
                                        <p:cTn dur="500"/>
                                        <p:tgtEl>
                                          <p:spTgt spid="18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2" st="2"/>
                                            </p:txEl>
                                          </p:spTgt>
                                        </p:tgtEl>
                                        <p:attrNameLst>
                                          <p:attrName>style.visibility</p:attrName>
                                        </p:attrNameLst>
                                      </p:cBhvr>
                                      <p:to>
                                        <p:strVal val="visible"/>
                                      </p:to>
                                    </p:set>
                                    <p:animEffect filter="fade" transition="in">
                                      <p:cBhvr>
                                        <p:cTn dur="500"/>
                                        <p:tgtEl>
                                          <p:spTgt spid="18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3" st="3"/>
                                            </p:txEl>
                                          </p:spTgt>
                                        </p:tgtEl>
                                        <p:attrNameLst>
                                          <p:attrName>style.visibility</p:attrName>
                                        </p:attrNameLst>
                                      </p:cBhvr>
                                      <p:to>
                                        <p:strVal val="visible"/>
                                      </p:to>
                                    </p:set>
                                    <p:animEffect filter="fade" transition="in">
                                      <p:cBhvr>
                                        <p:cTn dur="500"/>
                                        <p:tgtEl>
                                          <p:spTgt spid="18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4" st="4"/>
                                            </p:txEl>
                                          </p:spTgt>
                                        </p:tgtEl>
                                        <p:attrNameLst>
                                          <p:attrName>style.visibility</p:attrName>
                                        </p:attrNameLst>
                                      </p:cBhvr>
                                      <p:to>
                                        <p:strVal val="visible"/>
                                      </p:to>
                                    </p:set>
                                    <p:animEffect filter="fade" transition="in">
                                      <p:cBhvr>
                                        <p:cTn dur="500"/>
                                        <p:tgtEl>
                                          <p:spTgt spid="18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5" st="5"/>
                                            </p:txEl>
                                          </p:spTgt>
                                        </p:tgtEl>
                                        <p:attrNameLst>
                                          <p:attrName>style.visibility</p:attrName>
                                        </p:attrNameLst>
                                      </p:cBhvr>
                                      <p:to>
                                        <p:strVal val="visible"/>
                                      </p:to>
                                    </p:set>
                                    <p:animEffect filter="fade" transition="in">
                                      <p:cBhvr>
                                        <p:cTn dur="500"/>
                                        <p:tgtEl>
                                          <p:spTgt spid="18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6" st="6"/>
                                            </p:txEl>
                                          </p:spTgt>
                                        </p:tgtEl>
                                        <p:attrNameLst>
                                          <p:attrName>style.visibility</p:attrName>
                                        </p:attrNameLst>
                                      </p:cBhvr>
                                      <p:to>
                                        <p:strVal val="visible"/>
                                      </p:to>
                                    </p:set>
                                    <p:animEffect filter="fade" transition="in">
                                      <p:cBhvr>
                                        <p:cTn dur="500"/>
                                        <p:tgtEl>
                                          <p:spTgt spid="18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7" st="7"/>
                                            </p:txEl>
                                          </p:spTgt>
                                        </p:tgtEl>
                                        <p:attrNameLst>
                                          <p:attrName>style.visibility</p:attrName>
                                        </p:attrNameLst>
                                      </p:cBhvr>
                                      <p:to>
                                        <p:strVal val="visible"/>
                                      </p:to>
                                    </p:set>
                                    <p:animEffect filter="fade" transition="in">
                                      <p:cBhvr>
                                        <p:cTn dur="500"/>
                                        <p:tgtEl>
                                          <p:spTgt spid="185">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2020-06-25T13:58:01Z</dcterms:created>
</cp:coreProperties>
</file>