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12192000"/>
  <p:notesSz cx="6858000" cy="9144000"/>
  <p:embeddedFontLst>
    <p:embeddedFont>
      <p:font typeface="Comfortaa"/>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6" roundtripDataSignature="AMtx7mjMH4dTRm1g7gTJujznj9MsnLou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Comfortaa-regular.fntdata"/><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customschemas.google.com/relationships/presentationmetadata" Target="metadata"/><Relationship Id="rId25" Type="http://schemas.openxmlformats.org/officeDocument/2006/relationships/font" Target="fonts/Comfortaa-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8" name="Google Shape;7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8abd55b3e4_0_2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3" name="Google Shape;243;g8abd55b3e4_0_2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6" name="Google Shape;27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6" name="Google Shape;316;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0" name="Google Shape;360;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7" name="Google Shape;387;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5" name="Google Shape;425;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41" name="Google Shape;441;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67" name="Google Shape;467;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1" name="Google Shape;491;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4" name="Google Shape;534;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8abd55b3e4_0_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g8abd55b3e4_0_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8abd55b3e4_0_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1" name="Google Shape;171;g8abd55b3e4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0" name="Google Shape;200;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8abd55b3e4_0_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8" name="Google Shape;228;g8abd55b3e4_0_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0" name="Shape 70"/>
        <p:cNvGrpSpPr/>
        <p:nvPr/>
      </p:nvGrpSpPr>
      <p:grpSpPr>
        <a:xfrm>
          <a:off x="0" y="0"/>
          <a:ext cx="0" cy="0"/>
          <a:chOff x="0" y="0"/>
          <a:chExt cx="0" cy="0"/>
        </a:xfrm>
      </p:grpSpPr>
      <p:sp>
        <p:nvSpPr>
          <p:cNvPr id="71" name="Google Shape;71;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4" name="Google Shape;5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0" name="Google Shape;60;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 name="Google Shape;6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7" name="Google Shape;6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6.png"/><Relationship Id="rId6"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
          <p:cNvSpPr txBox="1"/>
          <p:nvPr>
            <p:ph type="ctrTitle"/>
          </p:nvPr>
        </p:nvSpPr>
        <p:spPr>
          <a:xfrm>
            <a:off x="1077512" y="2235150"/>
            <a:ext cx="10036972" cy="23877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11111"/>
              <a:buFont typeface="Calibri"/>
              <a:buNone/>
            </a:pPr>
            <a:r>
              <a:rPr lang="en-US"/>
              <a:t>Multiplication as “Equal Groups of”</a:t>
            </a:r>
            <a:endParaRPr/>
          </a:p>
          <a:p>
            <a:pPr indent="0" lvl="0" marL="0" rtl="0" algn="ctr">
              <a:lnSpc>
                <a:spcPct val="90000"/>
              </a:lnSpc>
              <a:spcBef>
                <a:spcPts val="0"/>
              </a:spcBef>
              <a:spcAft>
                <a:spcPts val="0"/>
              </a:spcAft>
              <a:buClr>
                <a:schemeClr val="dk1"/>
              </a:buClr>
              <a:buSzPct val="111111"/>
              <a:buFont typeface="Calibri"/>
              <a:buNone/>
            </a:pPr>
            <a:r>
              <a:rPr lang="en-US">
                <a:solidFill>
                  <a:srgbClr val="999999"/>
                </a:solidFill>
              </a:rPr>
              <a:t>Unit 1 Lesson 1</a:t>
            </a:r>
            <a:endParaRPr>
              <a:solidFill>
                <a:srgbClr val="999999"/>
              </a:solidFill>
            </a:endParaRPr>
          </a:p>
        </p:txBody>
      </p:sp>
      <p:pic>
        <p:nvPicPr>
          <p:cNvPr id="81" name="Google Shape;81;p1"/>
          <p:cNvPicPr preferRelativeResize="0"/>
          <p:nvPr/>
        </p:nvPicPr>
        <p:blipFill rotWithShape="1">
          <a:blip r:embed="rId3">
            <a:alphaModFix/>
          </a:blip>
          <a:srcRect b="0" l="0" r="0" t="0"/>
          <a:stretch/>
        </p:blipFill>
        <p:spPr>
          <a:xfrm>
            <a:off x="2543753" y="1858272"/>
            <a:ext cx="7104491" cy="75375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pic>
        <p:nvPicPr>
          <p:cNvPr descr="C:\Users\Snezana Calovska\Desktop\MathTeacherCoach (1).png" id="245" name="Google Shape;245;g8abd55b3e4_0_246"/>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246" name="Google Shape;246;g8abd55b3e4_0_246"/>
          <p:cNvSpPr/>
          <p:nvPr/>
        </p:nvSpPr>
        <p:spPr>
          <a:xfrm>
            <a:off x="0" y="-308001"/>
            <a:ext cx="17464871" cy="66172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br>
              <a:rPr b="0" i="0" lang="en-US" sz="1100" u="none" cap="none" strike="noStrike">
                <a:solidFill>
                  <a:schemeClr val="dk1"/>
                </a:solidFill>
                <a:latin typeface="Arial"/>
                <a:ea typeface="Arial"/>
                <a:cs typeface="Arial"/>
                <a:sym typeface="Arial"/>
              </a:rPr>
            </a:b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7" name="Google Shape;247;g8abd55b3e4_0_246"/>
          <p:cNvSpPr/>
          <p:nvPr/>
        </p:nvSpPr>
        <p:spPr>
          <a:xfrm>
            <a:off x="1007930" y="405907"/>
            <a:ext cx="1814347" cy="3640483"/>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48" name="Google Shape;248;g8abd55b3e4_0_246"/>
          <p:cNvSpPr/>
          <p:nvPr/>
        </p:nvSpPr>
        <p:spPr>
          <a:xfrm>
            <a:off x="2967830" y="405907"/>
            <a:ext cx="1814347" cy="3640483"/>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49" name="Google Shape;249;g8abd55b3e4_0_246"/>
          <p:cNvSpPr/>
          <p:nvPr/>
        </p:nvSpPr>
        <p:spPr>
          <a:xfrm>
            <a:off x="4927729" y="405907"/>
            <a:ext cx="1814347" cy="3640483"/>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50" name="Google Shape;250;g8abd55b3e4_0_246"/>
          <p:cNvSpPr/>
          <p:nvPr/>
        </p:nvSpPr>
        <p:spPr>
          <a:xfrm>
            <a:off x="6897784" y="405907"/>
            <a:ext cx="1814347" cy="3640483"/>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51" name="Google Shape;251;g8abd55b3e4_0_246"/>
          <p:cNvSpPr/>
          <p:nvPr/>
        </p:nvSpPr>
        <p:spPr>
          <a:xfrm>
            <a:off x="8857683" y="405907"/>
            <a:ext cx="1814347" cy="3640483"/>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252" name="Google Shape;252;g8abd55b3e4_0_246"/>
          <p:cNvGrpSpPr/>
          <p:nvPr/>
        </p:nvGrpSpPr>
        <p:grpSpPr>
          <a:xfrm>
            <a:off x="1180564" y="573335"/>
            <a:ext cx="9301907" cy="3267420"/>
            <a:chOff x="1180564" y="573335"/>
            <a:chExt cx="9301907" cy="3267420"/>
          </a:xfrm>
        </p:grpSpPr>
        <p:pic>
          <p:nvPicPr>
            <p:cNvPr descr="duck clipart Best of Duck clip art black and white free clipart images  ClipartBarn | St. Francis of Assisi Preschool" id="253" name="Google Shape;253;g8abd55b3e4_0_246"/>
            <p:cNvPicPr preferRelativeResize="0"/>
            <p:nvPr/>
          </p:nvPicPr>
          <p:blipFill rotWithShape="1">
            <a:blip r:embed="rId4">
              <a:alphaModFix/>
            </a:blip>
            <a:srcRect b="0" l="0" r="0" t="0"/>
            <a:stretch/>
          </p:blipFill>
          <p:spPr>
            <a:xfrm>
              <a:off x="1180564" y="702126"/>
              <a:ext cx="761619" cy="884792"/>
            </a:xfrm>
            <a:prstGeom prst="rect">
              <a:avLst/>
            </a:prstGeom>
            <a:noFill/>
            <a:ln>
              <a:noFill/>
            </a:ln>
          </p:spPr>
        </p:pic>
        <p:pic>
          <p:nvPicPr>
            <p:cNvPr descr="duck clipart Best of Duck clip art black and white free clipart images  ClipartBarn | St. Francis of Assisi Preschool" id="254" name="Google Shape;254;g8abd55b3e4_0_246"/>
            <p:cNvPicPr preferRelativeResize="0"/>
            <p:nvPr/>
          </p:nvPicPr>
          <p:blipFill rotWithShape="1">
            <a:blip r:embed="rId4">
              <a:alphaModFix/>
            </a:blip>
            <a:srcRect b="0" l="0" r="0" t="0"/>
            <a:stretch/>
          </p:blipFill>
          <p:spPr>
            <a:xfrm>
              <a:off x="1881253" y="1500628"/>
              <a:ext cx="761619" cy="884792"/>
            </a:xfrm>
            <a:prstGeom prst="rect">
              <a:avLst/>
            </a:prstGeom>
            <a:noFill/>
            <a:ln>
              <a:noFill/>
            </a:ln>
          </p:spPr>
        </p:pic>
        <p:pic>
          <p:nvPicPr>
            <p:cNvPr descr="duck clipart Best of Duck clip art black and white free clipart images  ClipartBarn | St. Francis of Assisi Preschool" id="255" name="Google Shape;255;g8abd55b3e4_0_246"/>
            <p:cNvPicPr preferRelativeResize="0"/>
            <p:nvPr/>
          </p:nvPicPr>
          <p:blipFill rotWithShape="1">
            <a:blip r:embed="rId4">
              <a:alphaModFix/>
            </a:blip>
            <a:srcRect b="0" l="0" r="0" t="0"/>
            <a:stretch/>
          </p:blipFill>
          <p:spPr>
            <a:xfrm>
              <a:off x="1231338" y="2131702"/>
              <a:ext cx="761619" cy="884792"/>
            </a:xfrm>
            <a:prstGeom prst="rect">
              <a:avLst/>
            </a:prstGeom>
            <a:noFill/>
            <a:ln>
              <a:noFill/>
            </a:ln>
          </p:spPr>
        </p:pic>
        <p:pic>
          <p:nvPicPr>
            <p:cNvPr descr="duck clipart Best of Duck clip art black and white free clipart images  ClipartBarn | St. Francis of Assisi Preschool" id="256" name="Google Shape;256;g8abd55b3e4_0_246"/>
            <p:cNvPicPr preferRelativeResize="0"/>
            <p:nvPr/>
          </p:nvPicPr>
          <p:blipFill rotWithShape="1">
            <a:blip r:embed="rId4">
              <a:alphaModFix/>
            </a:blip>
            <a:srcRect b="0" l="0" r="0" t="0"/>
            <a:stretch/>
          </p:blipFill>
          <p:spPr>
            <a:xfrm>
              <a:off x="1881253" y="2955963"/>
              <a:ext cx="761619" cy="884792"/>
            </a:xfrm>
            <a:prstGeom prst="rect">
              <a:avLst/>
            </a:prstGeom>
            <a:noFill/>
            <a:ln>
              <a:noFill/>
            </a:ln>
          </p:spPr>
        </p:pic>
        <p:pic>
          <p:nvPicPr>
            <p:cNvPr descr="duck clipart Best of Duck clip art black and white free clipart images  ClipartBarn | St. Francis of Assisi Preschool" id="257" name="Google Shape;257;g8abd55b3e4_0_246"/>
            <p:cNvPicPr preferRelativeResize="0"/>
            <p:nvPr/>
          </p:nvPicPr>
          <p:blipFill rotWithShape="1">
            <a:blip r:embed="rId4">
              <a:alphaModFix/>
            </a:blip>
            <a:srcRect b="0" l="0" r="0" t="0"/>
            <a:stretch/>
          </p:blipFill>
          <p:spPr>
            <a:xfrm>
              <a:off x="3109998" y="624851"/>
              <a:ext cx="761619" cy="884792"/>
            </a:xfrm>
            <a:prstGeom prst="rect">
              <a:avLst/>
            </a:prstGeom>
            <a:noFill/>
            <a:ln>
              <a:noFill/>
            </a:ln>
          </p:spPr>
        </p:pic>
        <p:pic>
          <p:nvPicPr>
            <p:cNvPr descr="duck clipart Best of Duck clip art black and white free clipart images  ClipartBarn | St. Francis of Assisi Preschool" id="258" name="Google Shape;258;g8abd55b3e4_0_246"/>
            <p:cNvPicPr preferRelativeResize="0"/>
            <p:nvPr/>
          </p:nvPicPr>
          <p:blipFill rotWithShape="1">
            <a:blip r:embed="rId4">
              <a:alphaModFix/>
            </a:blip>
            <a:srcRect b="0" l="0" r="0" t="0"/>
            <a:stretch/>
          </p:blipFill>
          <p:spPr>
            <a:xfrm>
              <a:off x="3810688" y="1410474"/>
              <a:ext cx="761619" cy="884792"/>
            </a:xfrm>
            <a:prstGeom prst="rect">
              <a:avLst/>
            </a:prstGeom>
            <a:noFill/>
            <a:ln>
              <a:noFill/>
            </a:ln>
          </p:spPr>
        </p:pic>
        <p:pic>
          <p:nvPicPr>
            <p:cNvPr descr="duck clipart Best of Duck clip art black and white free clipart images  ClipartBarn | St. Francis of Assisi Preschool" id="259" name="Google Shape;259;g8abd55b3e4_0_246"/>
            <p:cNvPicPr preferRelativeResize="0"/>
            <p:nvPr/>
          </p:nvPicPr>
          <p:blipFill rotWithShape="1">
            <a:blip r:embed="rId4">
              <a:alphaModFix/>
            </a:blip>
            <a:srcRect b="0" l="0" r="0" t="0"/>
            <a:stretch/>
          </p:blipFill>
          <p:spPr>
            <a:xfrm>
              <a:off x="3160773" y="2054428"/>
              <a:ext cx="761619" cy="884792"/>
            </a:xfrm>
            <a:prstGeom prst="rect">
              <a:avLst/>
            </a:prstGeom>
            <a:noFill/>
            <a:ln>
              <a:noFill/>
            </a:ln>
          </p:spPr>
        </p:pic>
        <p:pic>
          <p:nvPicPr>
            <p:cNvPr descr="duck clipart Best of Duck clip art black and white free clipart images  ClipartBarn | St. Francis of Assisi Preschool" id="260" name="Google Shape;260;g8abd55b3e4_0_246"/>
            <p:cNvPicPr preferRelativeResize="0"/>
            <p:nvPr/>
          </p:nvPicPr>
          <p:blipFill rotWithShape="1">
            <a:blip r:embed="rId4">
              <a:alphaModFix/>
            </a:blip>
            <a:srcRect b="0" l="0" r="0" t="0"/>
            <a:stretch/>
          </p:blipFill>
          <p:spPr>
            <a:xfrm>
              <a:off x="3810688" y="2878688"/>
              <a:ext cx="761619" cy="884792"/>
            </a:xfrm>
            <a:prstGeom prst="rect">
              <a:avLst/>
            </a:prstGeom>
            <a:noFill/>
            <a:ln>
              <a:noFill/>
            </a:ln>
          </p:spPr>
        </p:pic>
        <p:pic>
          <p:nvPicPr>
            <p:cNvPr descr="duck clipart Best of Duck clip art black and white free clipart images  ClipartBarn | St. Francis of Assisi Preschool" id="261" name="Google Shape;261;g8abd55b3e4_0_246"/>
            <p:cNvPicPr preferRelativeResize="0"/>
            <p:nvPr/>
          </p:nvPicPr>
          <p:blipFill rotWithShape="1">
            <a:blip r:embed="rId4">
              <a:alphaModFix/>
            </a:blip>
            <a:srcRect b="0" l="0" r="0" t="0"/>
            <a:stretch/>
          </p:blipFill>
          <p:spPr>
            <a:xfrm>
              <a:off x="5130828" y="599093"/>
              <a:ext cx="761619" cy="884792"/>
            </a:xfrm>
            <a:prstGeom prst="rect">
              <a:avLst/>
            </a:prstGeom>
            <a:noFill/>
            <a:ln>
              <a:noFill/>
            </a:ln>
          </p:spPr>
        </p:pic>
        <p:pic>
          <p:nvPicPr>
            <p:cNvPr descr="duck clipart Best of Duck clip art black and white free clipart images  ClipartBarn | St. Francis of Assisi Preschool" id="262" name="Google Shape;262;g8abd55b3e4_0_246"/>
            <p:cNvPicPr preferRelativeResize="0"/>
            <p:nvPr/>
          </p:nvPicPr>
          <p:blipFill rotWithShape="1">
            <a:blip r:embed="rId4">
              <a:alphaModFix/>
            </a:blip>
            <a:srcRect b="0" l="0" r="0" t="0"/>
            <a:stretch/>
          </p:blipFill>
          <p:spPr>
            <a:xfrm>
              <a:off x="5831517" y="1384716"/>
              <a:ext cx="761619" cy="884792"/>
            </a:xfrm>
            <a:prstGeom prst="rect">
              <a:avLst/>
            </a:prstGeom>
            <a:noFill/>
            <a:ln>
              <a:noFill/>
            </a:ln>
          </p:spPr>
        </p:pic>
        <p:pic>
          <p:nvPicPr>
            <p:cNvPr descr="duck clipart Best of Duck clip art black and white free clipart images  ClipartBarn | St. Francis of Assisi Preschool" id="263" name="Google Shape;263;g8abd55b3e4_0_246"/>
            <p:cNvPicPr preferRelativeResize="0"/>
            <p:nvPr/>
          </p:nvPicPr>
          <p:blipFill rotWithShape="1">
            <a:blip r:embed="rId4">
              <a:alphaModFix/>
            </a:blip>
            <a:srcRect b="0" l="0" r="0" t="0"/>
            <a:stretch/>
          </p:blipFill>
          <p:spPr>
            <a:xfrm>
              <a:off x="5181602" y="2028670"/>
              <a:ext cx="761619" cy="884792"/>
            </a:xfrm>
            <a:prstGeom prst="rect">
              <a:avLst/>
            </a:prstGeom>
            <a:noFill/>
            <a:ln>
              <a:noFill/>
            </a:ln>
          </p:spPr>
        </p:pic>
        <p:pic>
          <p:nvPicPr>
            <p:cNvPr descr="duck clipart Best of Duck clip art black and white free clipart images  ClipartBarn | St. Francis of Assisi Preschool" id="264" name="Google Shape;264;g8abd55b3e4_0_246"/>
            <p:cNvPicPr preferRelativeResize="0"/>
            <p:nvPr/>
          </p:nvPicPr>
          <p:blipFill rotWithShape="1">
            <a:blip r:embed="rId4">
              <a:alphaModFix/>
            </a:blip>
            <a:srcRect b="0" l="0" r="0" t="0"/>
            <a:stretch/>
          </p:blipFill>
          <p:spPr>
            <a:xfrm>
              <a:off x="5831517" y="2852930"/>
              <a:ext cx="761619" cy="884792"/>
            </a:xfrm>
            <a:prstGeom prst="rect">
              <a:avLst/>
            </a:prstGeom>
            <a:noFill/>
            <a:ln>
              <a:noFill/>
            </a:ln>
          </p:spPr>
        </p:pic>
        <p:pic>
          <p:nvPicPr>
            <p:cNvPr descr="duck clipart Best of Duck clip art black and white free clipart images  ClipartBarn | St. Francis of Assisi Preschool" id="265" name="Google Shape;265;g8abd55b3e4_0_246"/>
            <p:cNvPicPr preferRelativeResize="0"/>
            <p:nvPr/>
          </p:nvPicPr>
          <p:blipFill rotWithShape="1">
            <a:blip r:embed="rId4">
              <a:alphaModFix/>
            </a:blip>
            <a:srcRect b="0" l="0" r="0" t="0"/>
            <a:stretch/>
          </p:blipFill>
          <p:spPr>
            <a:xfrm>
              <a:off x="7070417" y="599093"/>
              <a:ext cx="761619" cy="884792"/>
            </a:xfrm>
            <a:prstGeom prst="rect">
              <a:avLst/>
            </a:prstGeom>
            <a:noFill/>
            <a:ln>
              <a:noFill/>
            </a:ln>
          </p:spPr>
        </p:pic>
        <p:pic>
          <p:nvPicPr>
            <p:cNvPr descr="duck clipart Best of Duck clip art black and white free clipart images  ClipartBarn | St. Francis of Assisi Preschool" id="266" name="Google Shape;266;g8abd55b3e4_0_246"/>
            <p:cNvPicPr preferRelativeResize="0"/>
            <p:nvPr/>
          </p:nvPicPr>
          <p:blipFill rotWithShape="1">
            <a:blip r:embed="rId4">
              <a:alphaModFix/>
            </a:blip>
            <a:srcRect b="0" l="0" r="0" t="0"/>
            <a:stretch/>
          </p:blipFill>
          <p:spPr>
            <a:xfrm>
              <a:off x="7771107" y="1384716"/>
              <a:ext cx="761619" cy="884792"/>
            </a:xfrm>
            <a:prstGeom prst="rect">
              <a:avLst/>
            </a:prstGeom>
            <a:noFill/>
            <a:ln>
              <a:noFill/>
            </a:ln>
          </p:spPr>
        </p:pic>
        <p:pic>
          <p:nvPicPr>
            <p:cNvPr descr="duck clipart Best of Duck clip art black and white free clipart images  ClipartBarn | St. Francis of Assisi Preschool" id="267" name="Google Shape;267;g8abd55b3e4_0_246"/>
            <p:cNvPicPr preferRelativeResize="0"/>
            <p:nvPr/>
          </p:nvPicPr>
          <p:blipFill rotWithShape="1">
            <a:blip r:embed="rId4">
              <a:alphaModFix/>
            </a:blip>
            <a:srcRect b="0" l="0" r="0" t="0"/>
            <a:stretch/>
          </p:blipFill>
          <p:spPr>
            <a:xfrm>
              <a:off x="7121192" y="2028670"/>
              <a:ext cx="761619" cy="884792"/>
            </a:xfrm>
            <a:prstGeom prst="rect">
              <a:avLst/>
            </a:prstGeom>
            <a:noFill/>
            <a:ln>
              <a:noFill/>
            </a:ln>
          </p:spPr>
        </p:pic>
        <p:pic>
          <p:nvPicPr>
            <p:cNvPr descr="duck clipart Best of Duck clip art black and white free clipart images  ClipartBarn | St. Francis of Assisi Preschool" id="268" name="Google Shape;268;g8abd55b3e4_0_246"/>
            <p:cNvPicPr preferRelativeResize="0"/>
            <p:nvPr/>
          </p:nvPicPr>
          <p:blipFill rotWithShape="1">
            <a:blip r:embed="rId4">
              <a:alphaModFix/>
            </a:blip>
            <a:srcRect b="0" l="0" r="0" t="0"/>
            <a:stretch/>
          </p:blipFill>
          <p:spPr>
            <a:xfrm>
              <a:off x="7771107" y="2852930"/>
              <a:ext cx="761619" cy="884792"/>
            </a:xfrm>
            <a:prstGeom prst="rect">
              <a:avLst/>
            </a:prstGeom>
            <a:noFill/>
            <a:ln>
              <a:noFill/>
            </a:ln>
          </p:spPr>
        </p:pic>
        <p:pic>
          <p:nvPicPr>
            <p:cNvPr descr="duck clipart Best of Duck clip art black and white free clipart images  ClipartBarn | St. Francis of Assisi Preschool" id="269" name="Google Shape;269;g8abd55b3e4_0_246"/>
            <p:cNvPicPr preferRelativeResize="0"/>
            <p:nvPr/>
          </p:nvPicPr>
          <p:blipFill rotWithShape="1">
            <a:blip r:embed="rId4">
              <a:alphaModFix/>
            </a:blip>
            <a:srcRect b="0" l="0" r="0" t="0"/>
            <a:stretch/>
          </p:blipFill>
          <p:spPr>
            <a:xfrm>
              <a:off x="9020162" y="573335"/>
              <a:ext cx="761619" cy="884792"/>
            </a:xfrm>
            <a:prstGeom prst="rect">
              <a:avLst/>
            </a:prstGeom>
            <a:noFill/>
            <a:ln>
              <a:noFill/>
            </a:ln>
          </p:spPr>
        </p:pic>
        <p:pic>
          <p:nvPicPr>
            <p:cNvPr descr="duck clipart Best of Duck clip art black and white free clipart images  ClipartBarn | St. Francis of Assisi Preschool" id="270" name="Google Shape;270;g8abd55b3e4_0_246"/>
            <p:cNvPicPr preferRelativeResize="0"/>
            <p:nvPr/>
          </p:nvPicPr>
          <p:blipFill rotWithShape="1">
            <a:blip r:embed="rId4">
              <a:alphaModFix/>
            </a:blip>
            <a:srcRect b="0" l="0" r="0" t="0"/>
            <a:stretch/>
          </p:blipFill>
          <p:spPr>
            <a:xfrm>
              <a:off x="9720851" y="1358958"/>
              <a:ext cx="761619" cy="884792"/>
            </a:xfrm>
            <a:prstGeom prst="rect">
              <a:avLst/>
            </a:prstGeom>
            <a:noFill/>
            <a:ln>
              <a:noFill/>
            </a:ln>
          </p:spPr>
        </p:pic>
        <p:pic>
          <p:nvPicPr>
            <p:cNvPr descr="duck clipart Best of Duck clip art black and white free clipart images  ClipartBarn | St. Francis of Assisi Preschool" id="271" name="Google Shape;271;g8abd55b3e4_0_246"/>
            <p:cNvPicPr preferRelativeResize="0"/>
            <p:nvPr/>
          </p:nvPicPr>
          <p:blipFill rotWithShape="1">
            <a:blip r:embed="rId4">
              <a:alphaModFix/>
            </a:blip>
            <a:srcRect b="0" l="0" r="0" t="0"/>
            <a:stretch/>
          </p:blipFill>
          <p:spPr>
            <a:xfrm>
              <a:off x="9070936" y="2002912"/>
              <a:ext cx="761619" cy="884792"/>
            </a:xfrm>
            <a:prstGeom prst="rect">
              <a:avLst/>
            </a:prstGeom>
            <a:noFill/>
            <a:ln>
              <a:noFill/>
            </a:ln>
          </p:spPr>
        </p:pic>
        <p:pic>
          <p:nvPicPr>
            <p:cNvPr descr="duck clipart Best of Duck clip art black and white free clipart images  ClipartBarn | St. Francis of Assisi Preschool" id="272" name="Google Shape;272;g8abd55b3e4_0_246"/>
            <p:cNvPicPr preferRelativeResize="0"/>
            <p:nvPr/>
          </p:nvPicPr>
          <p:blipFill rotWithShape="1">
            <a:blip r:embed="rId4">
              <a:alphaModFix/>
            </a:blip>
            <a:srcRect b="0" l="0" r="0" t="0"/>
            <a:stretch/>
          </p:blipFill>
          <p:spPr>
            <a:xfrm>
              <a:off x="9720851" y="2827172"/>
              <a:ext cx="761619" cy="884792"/>
            </a:xfrm>
            <a:prstGeom prst="rect">
              <a:avLst/>
            </a:prstGeom>
            <a:noFill/>
            <a:ln>
              <a:noFill/>
            </a:ln>
          </p:spPr>
        </p:pic>
      </p:grpSp>
      <p:sp>
        <p:nvSpPr>
          <p:cNvPr id="273" name="Google Shape;273;g8abd55b3e4_0_246"/>
          <p:cNvSpPr/>
          <p:nvPr/>
        </p:nvSpPr>
        <p:spPr>
          <a:xfrm>
            <a:off x="-2892400" y="3657110"/>
            <a:ext cx="17464871" cy="2677656"/>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600"/>
              <a:buFont typeface="Arial"/>
              <a:buNone/>
            </a:pPr>
            <a:br>
              <a:rPr b="0" i="0" lang="en-US" sz="36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There are </a:t>
            </a:r>
            <a:r>
              <a:rPr b="0" i="0" lang="en-US" sz="3600" u="none" cap="none" strike="noStrike">
                <a:solidFill>
                  <a:srgbClr val="FF0000"/>
                </a:solidFill>
                <a:latin typeface="Calibri"/>
                <a:ea typeface="Calibri"/>
                <a:cs typeface="Calibri"/>
                <a:sym typeface="Calibri"/>
              </a:rPr>
              <a:t>5</a:t>
            </a:r>
            <a:r>
              <a:rPr b="0" i="0" lang="en-US" sz="3600" u="none" cap="none" strike="noStrike">
                <a:solidFill>
                  <a:schemeClr val="dk1"/>
                </a:solidFill>
                <a:latin typeface="Calibri"/>
                <a:ea typeface="Calibri"/>
                <a:cs typeface="Calibri"/>
                <a:sym typeface="Calibri"/>
              </a:rPr>
              <a:t> groups of </a:t>
            </a:r>
            <a:r>
              <a:rPr b="0" i="0" lang="en-US" sz="3600" u="none" cap="none" strike="noStrike">
                <a:solidFill>
                  <a:srgbClr val="FF0000"/>
                </a:solidFill>
                <a:latin typeface="Calibri"/>
                <a:ea typeface="Calibri"/>
                <a:cs typeface="Calibri"/>
                <a:sym typeface="Calibri"/>
              </a:rPr>
              <a:t>4 </a:t>
            </a:r>
            <a:r>
              <a:rPr b="0" i="0" lang="en-US" sz="3600" u="none" cap="none" strike="noStrike">
                <a:solidFill>
                  <a:schemeClr val="dk1"/>
                </a:solidFill>
                <a:latin typeface="Calibri"/>
                <a:ea typeface="Calibri"/>
                <a:cs typeface="Calibri"/>
                <a:sym typeface="Calibri"/>
              </a:rPr>
              <a:t>ducks.</a:t>
            </a:r>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What would be the expression for the groups of ducks?</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FF0000"/>
              </a:buClr>
              <a:buSzPts val="3600"/>
              <a:buFont typeface="Arial"/>
              <a:buNone/>
            </a:pPr>
            <a:r>
              <a:rPr b="0" i="0" lang="en-US" sz="3600" u="none" cap="none" strike="noStrike">
                <a:solidFill>
                  <a:srgbClr val="FF0000"/>
                </a:solidFill>
                <a:latin typeface="Calibri"/>
                <a:ea typeface="Calibri"/>
                <a:cs typeface="Calibri"/>
                <a:sym typeface="Calibri"/>
              </a:rPr>
              <a:t>5 </a:t>
            </a:r>
            <a:r>
              <a:rPr b="0" i="0" lang="en-US" sz="3600" u="none" cap="none" strike="noStrike">
                <a:solidFill>
                  <a:schemeClr val="dk1"/>
                </a:solidFill>
                <a:latin typeface="Calibri"/>
                <a:ea typeface="Calibri"/>
                <a:cs typeface="Calibri"/>
                <a:sym typeface="Calibri"/>
              </a:rPr>
              <a:t>x </a:t>
            </a:r>
            <a:r>
              <a:rPr b="0" i="0" lang="en-US" sz="3600" u="none" cap="none" strike="noStrike">
                <a:solidFill>
                  <a:srgbClr val="FF0000"/>
                </a:solidFill>
                <a:latin typeface="Calibri"/>
                <a:ea typeface="Calibri"/>
                <a:cs typeface="Calibri"/>
                <a:sym typeface="Calibri"/>
              </a:rPr>
              <a:t>4</a:t>
            </a:r>
            <a:endParaRPr b="0" i="0" sz="36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1000"/>
                                        <p:tgtEl>
                                          <p:spTgt spid="2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pic>
        <p:nvPicPr>
          <p:cNvPr descr="C:\Users\Snezana Calovska\Desktop\MathTeacherCoach (1).png" id="278" name="Google Shape;278;p19"/>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279" name="Google Shape;279;p19"/>
          <p:cNvSpPr/>
          <p:nvPr/>
        </p:nvSpPr>
        <p:spPr>
          <a:xfrm>
            <a:off x="0" y="-308001"/>
            <a:ext cx="17464871" cy="66172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br>
              <a:rPr b="0" i="0" lang="en-US" sz="1100" u="none" cap="none" strike="noStrike">
                <a:solidFill>
                  <a:schemeClr val="dk1"/>
                </a:solidFill>
                <a:latin typeface="Arial"/>
                <a:ea typeface="Arial"/>
                <a:cs typeface="Arial"/>
                <a:sym typeface="Arial"/>
              </a:rPr>
            </a:b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0" name="Google Shape;280;p19"/>
          <p:cNvSpPr/>
          <p:nvPr/>
        </p:nvSpPr>
        <p:spPr>
          <a:xfrm>
            <a:off x="-2892400" y="3657110"/>
            <a:ext cx="17464871" cy="2677656"/>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600"/>
              <a:buFont typeface="Arial"/>
              <a:buNone/>
            </a:pPr>
            <a:br>
              <a:rPr b="0" i="0" lang="en-US" sz="36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There are </a:t>
            </a:r>
            <a:r>
              <a:rPr b="0" i="0" lang="en-US" sz="3600" u="none" cap="none" strike="noStrike">
                <a:solidFill>
                  <a:srgbClr val="FF0000"/>
                </a:solidFill>
                <a:latin typeface="Calibri"/>
                <a:ea typeface="Calibri"/>
                <a:cs typeface="Calibri"/>
                <a:sym typeface="Calibri"/>
              </a:rPr>
              <a:t>8</a:t>
            </a:r>
            <a:r>
              <a:rPr b="0" i="0" lang="en-US" sz="3600" u="none" cap="none" strike="noStrike">
                <a:solidFill>
                  <a:schemeClr val="dk1"/>
                </a:solidFill>
                <a:latin typeface="Calibri"/>
                <a:ea typeface="Calibri"/>
                <a:cs typeface="Calibri"/>
                <a:sym typeface="Calibri"/>
              </a:rPr>
              <a:t> groups of </a:t>
            </a:r>
            <a:r>
              <a:rPr b="0" i="0" lang="en-US" sz="3600" u="none" cap="none" strike="noStrike">
                <a:solidFill>
                  <a:srgbClr val="FF0000"/>
                </a:solidFill>
                <a:latin typeface="Calibri"/>
                <a:ea typeface="Calibri"/>
                <a:cs typeface="Calibri"/>
                <a:sym typeface="Calibri"/>
              </a:rPr>
              <a:t>3</a:t>
            </a:r>
            <a:r>
              <a:rPr b="0" i="0" lang="en-US" sz="3600" u="none" cap="none" strike="noStrike">
                <a:solidFill>
                  <a:srgbClr val="FF0000"/>
                </a:solidFill>
                <a:latin typeface="Calibri"/>
                <a:ea typeface="Calibri"/>
                <a:cs typeface="Calibri"/>
                <a:sym typeface="Calibri"/>
              </a:rPr>
              <a:t> </a:t>
            </a:r>
            <a:r>
              <a:rPr b="0" i="0" lang="en-US" sz="3600" u="none" cap="none" strike="noStrike">
                <a:solidFill>
                  <a:schemeClr val="dk1"/>
                </a:solidFill>
                <a:latin typeface="Calibri"/>
                <a:ea typeface="Calibri"/>
                <a:cs typeface="Calibri"/>
                <a:sym typeface="Calibri"/>
              </a:rPr>
              <a:t>tomatoes.</a:t>
            </a:r>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What would be the expression for the groups of tomatoes?</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FF0000"/>
              </a:buClr>
              <a:buSzPts val="3600"/>
              <a:buFont typeface="Arial"/>
              <a:buNone/>
            </a:pPr>
            <a:r>
              <a:rPr b="0" i="0" lang="en-US" sz="3600" u="none" cap="none" strike="noStrike">
                <a:solidFill>
                  <a:srgbClr val="FF0000"/>
                </a:solidFill>
                <a:latin typeface="Calibri"/>
                <a:ea typeface="Calibri"/>
                <a:cs typeface="Calibri"/>
                <a:sym typeface="Calibri"/>
              </a:rPr>
              <a:t>8</a:t>
            </a:r>
            <a:r>
              <a:rPr b="0" i="0" lang="en-US" sz="3600" u="none" cap="none" strike="noStrike">
                <a:solidFill>
                  <a:srgbClr val="FF0000"/>
                </a:solidFill>
                <a:latin typeface="Calibri"/>
                <a:ea typeface="Calibri"/>
                <a:cs typeface="Calibri"/>
                <a:sym typeface="Calibri"/>
              </a:rPr>
              <a:t> </a:t>
            </a:r>
            <a:r>
              <a:rPr b="0" i="0" lang="en-US" sz="3600" u="none" cap="none" strike="noStrike">
                <a:solidFill>
                  <a:schemeClr val="dk1"/>
                </a:solidFill>
                <a:latin typeface="Calibri"/>
                <a:ea typeface="Calibri"/>
                <a:cs typeface="Calibri"/>
                <a:sym typeface="Calibri"/>
              </a:rPr>
              <a:t>x </a:t>
            </a:r>
            <a:r>
              <a:rPr b="0" i="0" lang="en-US" sz="3600" u="none" cap="none" strike="noStrike">
                <a:solidFill>
                  <a:srgbClr val="FF0000"/>
                </a:solidFill>
                <a:latin typeface="Calibri"/>
                <a:ea typeface="Calibri"/>
                <a:cs typeface="Calibri"/>
                <a:sym typeface="Calibri"/>
              </a:rPr>
              <a:t>3</a:t>
            </a:r>
            <a:endParaRPr b="0" i="0" sz="3600" u="none" cap="none" strike="noStrike">
              <a:solidFill>
                <a:schemeClr val="dk1"/>
              </a:solidFill>
              <a:latin typeface="Calibri"/>
              <a:ea typeface="Calibri"/>
              <a:cs typeface="Calibri"/>
              <a:sym typeface="Calibri"/>
            </a:endParaRPr>
          </a:p>
        </p:txBody>
      </p:sp>
      <p:sp>
        <p:nvSpPr>
          <p:cNvPr id="281" name="Google Shape;281;p19"/>
          <p:cNvSpPr/>
          <p:nvPr/>
        </p:nvSpPr>
        <p:spPr>
          <a:xfrm>
            <a:off x="803568" y="155878"/>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2" name="Google Shape;282;p19"/>
          <p:cNvSpPr/>
          <p:nvPr/>
        </p:nvSpPr>
        <p:spPr>
          <a:xfrm>
            <a:off x="2933296" y="155878"/>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3" name="Google Shape;283;p19"/>
          <p:cNvSpPr/>
          <p:nvPr/>
        </p:nvSpPr>
        <p:spPr>
          <a:xfrm>
            <a:off x="5074115" y="155878"/>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4" name="Google Shape;284;p19"/>
          <p:cNvSpPr/>
          <p:nvPr/>
        </p:nvSpPr>
        <p:spPr>
          <a:xfrm>
            <a:off x="7214935" y="155878"/>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5" name="Google Shape;285;p19"/>
          <p:cNvSpPr/>
          <p:nvPr/>
        </p:nvSpPr>
        <p:spPr>
          <a:xfrm>
            <a:off x="9366848" y="155878"/>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6" name="Google Shape;286;p19"/>
          <p:cNvSpPr/>
          <p:nvPr/>
        </p:nvSpPr>
        <p:spPr>
          <a:xfrm>
            <a:off x="2900019" y="2339276"/>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7" name="Google Shape;287;p19"/>
          <p:cNvSpPr/>
          <p:nvPr/>
        </p:nvSpPr>
        <p:spPr>
          <a:xfrm>
            <a:off x="5029746" y="2339276"/>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8" name="Google Shape;288;p19"/>
          <p:cNvSpPr/>
          <p:nvPr/>
        </p:nvSpPr>
        <p:spPr>
          <a:xfrm>
            <a:off x="7170566" y="2339276"/>
            <a:ext cx="1981090" cy="1953257"/>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289" name="Google Shape;289;p19"/>
          <p:cNvGrpSpPr/>
          <p:nvPr/>
        </p:nvGrpSpPr>
        <p:grpSpPr>
          <a:xfrm>
            <a:off x="947766" y="477799"/>
            <a:ext cx="10238082" cy="3530722"/>
            <a:chOff x="947766" y="477799"/>
            <a:chExt cx="10238082" cy="3530722"/>
          </a:xfrm>
        </p:grpSpPr>
        <p:pic>
          <p:nvPicPr>
            <p:cNvPr descr="Free Tomato Cliparts, Download Free Clip Art, Free Clip Art on Clipart  Library" id="290" name="Google Shape;290;p19"/>
            <p:cNvPicPr preferRelativeResize="0"/>
            <p:nvPr/>
          </p:nvPicPr>
          <p:blipFill rotWithShape="1">
            <a:blip r:embed="rId4">
              <a:alphaModFix/>
            </a:blip>
            <a:srcRect b="0" l="0" r="0" t="0"/>
            <a:stretch/>
          </p:blipFill>
          <p:spPr>
            <a:xfrm>
              <a:off x="947766" y="517139"/>
              <a:ext cx="854098" cy="757286"/>
            </a:xfrm>
            <a:prstGeom prst="rect">
              <a:avLst/>
            </a:prstGeom>
            <a:noFill/>
            <a:ln>
              <a:noFill/>
            </a:ln>
          </p:spPr>
        </p:pic>
        <p:pic>
          <p:nvPicPr>
            <p:cNvPr descr="Free Tomato Cliparts, Download Free Clip Art, Free Clip Art on Clipart  Library" id="291" name="Google Shape;291;p19"/>
            <p:cNvPicPr preferRelativeResize="0"/>
            <p:nvPr/>
          </p:nvPicPr>
          <p:blipFill rotWithShape="1">
            <a:blip r:embed="rId4">
              <a:alphaModFix/>
            </a:blip>
            <a:srcRect b="0" l="0" r="0" t="0"/>
            <a:stretch/>
          </p:blipFill>
          <p:spPr>
            <a:xfrm>
              <a:off x="1757495" y="517139"/>
              <a:ext cx="854098" cy="757286"/>
            </a:xfrm>
            <a:prstGeom prst="rect">
              <a:avLst/>
            </a:prstGeom>
            <a:noFill/>
            <a:ln>
              <a:noFill/>
            </a:ln>
          </p:spPr>
        </p:pic>
        <p:pic>
          <p:nvPicPr>
            <p:cNvPr descr="Free Tomato Cliparts, Download Free Clip Art, Free Clip Art on Clipart  Library" id="292" name="Google Shape;292;p19"/>
            <p:cNvPicPr preferRelativeResize="0"/>
            <p:nvPr/>
          </p:nvPicPr>
          <p:blipFill rotWithShape="1">
            <a:blip r:embed="rId4">
              <a:alphaModFix/>
            </a:blip>
            <a:srcRect b="0" l="0" r="0" t="0"/>
            <a:stretch/>
          </p:blipFill>
          <p:spPr>
            <a:xfrm>
              <a:off x="1324900" y="1107232"/>
              <a:ext cx="854098" cy="757286"/>
            </a:xfrm>
            <a:prstGeom prst="rect">
              <a:avLst/>
            </a:prstGeom>
            <a:noFill/>
            <a:ln>
              <a:noFill/>
            </a:ln>
          </p:spPr>
        </p:pic>
        <p:pic>
          <p:nvPicPr>
            <p:cNvPr descr="Free Tomato Cliparts, Download Free Clip Art, Free Clip Art on Clipart  Library" id="293" name="Google Shape;293;p19"/>
            <p:cNvPicPr preferRelativeResize="0"/>
            <p:nvPr/>
          </p:nvPicPr>
          <p:blipFill rotWithShape="1">
            <a:blip r:embed="rId4">
              <a:alphaModFix/>
            </a:blip>
            <a:srcRect b="0" l="0" r="0" t="0"/>
            <a:stretch/>
          </p:blipFill>
          <p:spPr>
            <a:xfrm>
              <a:off x="3121834" y="477799"/>
              <a:ext cx="854098" cy="757286"/>
            </a:xfrm>
            <a:prstGeom prst="rect">
              <a:avLst/>
            </a:prstGeom>
            <a:noFill/>
            <a:ln>
              <a:noFill/>
            </a:ln>
          </p:spPr>
        </p:pic>
        <p:pic>
          <p:nvPicPr>
            <p:cNvPr descr="Free Tomato Cliparts, Download Free Clip Art, Free Clip Art on Clipart  Library" id="294" name="Google Shape;294;p19"/>
            <p:cNvPicPr preferRelativeResize="0"/>
            <p:nvPr/>
          </p:nvPicPr>
          <p:blipFill rotWithShape="1">
            <a:blip r:embed="rId4">
              <a:alphaModFix/>
            </a:blip>
            <a:srcRect b="0" l="0" r="0" t="0"/>
            <a:stretch/>
          </p:blipFill>
          <p:spPr>
            <a:xfrm>
              <a:off x="3931563" y="477799"/>
              <a:ext cx="854098" cy="757286"/>
            </a:xfrm>
            <a:prstGeom prst="rect">
              <a:avLst/>
            </a:prstGeom>
            <a:noFill/>
            <a:ln>
              <a:noFill/>
            </a:ln>
          </p:spPr>
        </p:pic>
        <p:pic>
          <p:nvPicPr>
            <p:cNvPr descr="Free Tomato Cliparts, Download Free Clip Art, Free Clip Art on Clipart  Library" id="295" name="Google Shape;295;p19"/>
            <p:cNvPicPr preferRelativeResize="0"/>
            <p:nvPr/>
          </p:nvPicPr>
          <p:blipFill rotWithShape="1">
            <a:blip r:embed="rId4">
              <a:alphaModFix/>
            </a:blip>
            <a:srcRect b="0" l="0" r="0" t="0"/>
            <a:stretch/>
          </p:blipFill>
          <p:spPr>
            <a:xfrm>
              <a:off x="3498968" y="1067892"/>
              <a:ext cx="854098" cy="757286"/>
            </a:xfrm>
            <a:prstGeom prst="rect">
              <a:avLst/>
            </a:prstGeom>
            <a:noFill/>
            <a:ln>
              <a:noFill/>
            </a:ln>
          </p:spPr>
        </p:pic>
        <p:pic>
          <p:nvPicPr>
            <p:cNvPr descr="Free Tomato Cliparts, Download Free Clip Art, Free Clip Art on Clipart  Library" id="296" name="Google Shape;296;p19"/>
            <p:cNvPicPr preferRelativeResize="0"/>
            <p:nvPr/>
          </p:nvPicPr>
          <p:blipFill rotWithShape="1">
            <a:blip r:embed="rId4">
              <a:alphaModFix/>
            </a:blip>
            <a:srcRect b="0" l="0" r="0" t="0"/>
            <a:stretch/>
          </p:blipFill>
          <p:spPr>
            <a:xfrm>
              <a:off x="5262624" y="477799"/>
              <a:ext cx="854098" cy="757286"/>
            </a:xfrm>
            <a:prstGeom prst="rect">
              <a:avLst/>
            </a:prstGeom>
            <a:noFill/>
            <a:ln>
              <a:noFill/>
            </a:ln>
          </p:spPr>
        </p:pic>
        <p:pic>
          <p:nvPicPr>
            <p:cNvPr descr="Free Tomato Cliparts, Download Free Clip Art, Free Clip Art on Clipart  Library" id="297" name="Google Shape;297;p19"/>
            <p:cNvPicPr preferRelativeResize="0"/>
            <p:nvPr/>
          </p:nvPicPr>
          <p:blipFill rotWithShape="1">
            <a:blip r:embed="rId4">
              <a:alphaModFix/>
            </a:blip>
            <a:srcRect b="0" l="0" r="0" t="0"/>
            <a:stretch/>
          </p:blipFill>
          <p:spPr>
            <a:xfrm>
              <a:off x="6072354" y="477799"/>
              <a:ext cx="854098" cy="757286"/>
            </a:xfrm>
            <a:prstGeom prst="rect">
              <a:avLst/>
            </a:prstGeom>
            <a:noFill/>
            <a:ln>
              <a:noFill/>
            </a:ln>
          </p:spPr>
        </p:pic>
        <p:pic>
          <p:nvPicPr>
            <p:cNvPr descr="Free Tomato Cliparts, Download Free Clip Art, Free Clip Art on Clipart  Library" id="298" name="Google Shape;298;p19"/>
            <p:cNvPicPr preferRelativeResize="0"/>
            <p:nvPr/>
          </p:nvPicPr>
          <p:blipFill rotWithShape="1">
            <a:blip r:embed="rId4">
              <a:alphaModFix/>
            </a:blip>
            <a:srcRect b="0" l="0" r="0" t="0"/>
            <a:stretch/>
          </p:blipFill>
          <p:spPr>
            <a:xfrm>
              <a:off x="5639758" y="1067892"/>
              <a:ext cx="854098" cy="757286"/>
            </a:xfrm>
            <a:prstGeom prst="rect">
              <a:avLst/>
            </a:prstGeom>
            <a:noFill/>
            <a:ln>
              <a:noFill/>
            </a:ln>
          </p:spPr>
        </p:pic>
        <p:pic>
          <p:nvPicPr>
            <p:cNvPr descr="Free Tomato Cliparts, Download Free Clip Art, Free Clip Art on Clipart  Library" id="299" name="Google Shape;299;p19"/>
            <p:cNvPicPr preferRelativeResize="0"/>
            <p:nvPr/>
          </p:nvPicPr>
          <p:blipFill rotWithShape="1">
            <a:blip r:embed="rId4">
              <a:alphaModFix/>
            </a:blip>
            <a:srcRect b="0" l="0" r="0" t="0"/>
            <a:stretch/>
          </p:blipFill>
          <p:spPr>
            <a:xfrm>
              <a:off x="7359046" y="517139"/>
              <a:ext cx="854098" cy="757286"/>
            </a:xfrm>
            <a:prstGeom prst="rect">
              <a:avLst/>
            </a:prstGeom>
            <a:noFill/>
            <a:ln>
              <a:noFill/>
            </a:ln>
          </p:spPr>
        </p:pic>
        <p:pic>
          <p:nvPicPr>
            <p:cNvPr descr="Free Tomato Cliparts, Download Free Clip Art, Free Clip Art on Clipart  Library" id="300" name="Google Shape;300;p19"/>
            <p:cNvPicPr preferRelativeResize="0"/>
            <p:nvPr/>
          </p:nvPicPr>
          <p:blipFill rotWithShape="1">
            <a:blip r:embed="rId4">
              <a:alphaModFix/>
            </a:blip>
            <a:srcRect b="0" l="0" r="0" t="0"/>
            <a:stretch/>
          </p:blipFill>
          <p:spPr>
            <a:xfrm>
              <a:off x="8168776" y="517139"/>
              <a:ext cx="854098" cy="757286"/>
            </a:xfrm>
            <a:prstGeom prst="rect">
              <a:avLst/>
            </a:prstGeom>
            <a:noFill/>
            <a:ln>
              <a:noFill/>
            </a:ln>
          </p:spPr>
        </p:pic>
        <p:pic>
          <p:nvPicPr>
            <p:cNvPr descr="Free Tomato Cliparts, Download Free Clip Art, Free Clip Art on Clipart  Library" id="301" name="Google Shape;301;p19"/>
            <p:cNvPicPr preferRelativeResize="0"/>
            <p:nvPr/>
          </p:nvPicPr>
          <p:blipFill rotWithShape="1">
            <a:blip r:embed="rId4">
              <a:alphaModFix/>
            </a:blip>
            <a:srcRect b="0" l="0" r="0" t="0"/>
            <a:stretch/>
          </p:blipFill>
          <p:spPr>
            <a:xfrm>
              <a:off x="7736181" y="1107232"/>
              <a:ext cx="854098" cy="757286"/>
            </a:xfrm>
            <a:prstGeom prst="rect">
              <a:avLst/>
            </a:prstGeom>
            <a:noFill/>
            <a:ln>
              <a:noFill/>
            </a:ln>
          </p:spPr>
        </p:pic>
        <p:pic>
          <p:nvPicPr>
            <p:cNvPr descr="Free Tomato Cliparts, Download Free Clip Art, Free Clip Art on Clipart  Library" id="302" name="Google Shape;302;p19"/>
            <p:cNvPicPr preferRelativeResize="0"/>
            <p:nvPr/>
          </p:nvPicPr>
          <p:blipFill rotWithShape="1">
            <a:blip r:embed="rId4">
              <a:alphaModFix/>
            </a:blip>
            <a:srcRect b="0" l="0" r="0" t="0"/>
            <a:stretch/>
          </p:blipFill>
          <p:spPr>
            <a:xfrm>
              <a:off x="9522021" y="507304"/>
              <a:ext cx="854098" cy="757286"/>
            </a:xfrm>
            <a:prstGeom prst="rect">
              <a:avLst/>
            </a:prstGeom>
            <a:noFill/>
            <a:ln>
              <a:noFill/>
            </a:ln>
          </p:spPr>
        </p:pic>
        <p:pic>
          <p:nvPicPr>
            <p:cNvPr descr="Free Tomato Cliparts, Download Free Clip Art, Free Clip Art on Clipart  Library" id="303" name="Google Shape;303;p19"/>
            <p:cNvPicPr preferRelativeResize="0"/>
            <p:nvPr/>
          </p:nvPicPr>
          <p:blipFill rotWithShape="1">
            <a:blip r:embed="rId4">
              <a:alphaModFix/>
            </a:blip>
            <a:srcRect b="0" l="0" r="0" t="0"/>
            <a:stretch/>
          </p:blipFill>
          <p:spPr>
            <a:xfrm>
              <a:off x="10331751" y="507304"/>
              <a:ext cx="854098" cy="757286"/>
            </a:xfrm>
            <a:prstGeom prst="rect">
              <a:avLst/>
            </a:prstGeom>
            <a:noFill/>
            <a:ln>
              <a:noFill/>
            </a:ln>
          </p:spPr>
        </p:pic>
        <p:pic>
          <p:nvPicPr>
            <p:cNvPr descr="Free Tomato Cliparts, Download Free Clip Art, Free Clip Art on Clipart  Library" id="304" name="Google Shape;304;p19"/>
            <p:cNvPicPr preferRelativeResize="0"/>
            <p:nvPr/>
          </p:nvPicPr>
          <p:blipFill rotWithShape="1">
            <a:blip r:embed="rId4">
              <a:alphaModFix/>
            </a:blip>
            <a:srcRect b="0" l="0" r="0" t="0"/>
            <a:stretch/>
          </p:blipFill>
          <p:spPr>
            <a:xfrm>
              <a:off x="9899156" y="1097397"/>
              <a:ext cx="854098" cy="757286"/>
            </a:xfrm>
            <a:prstGeom prst="rect">
              <a:avLst/>
            </a:prstGeom>
            <a:noFill/>
            <a:ln>
              <a:noFill/>
            </a:ln>
          </p:spPr>
        </p:pic>
        <p:pic>
          <p:nvPicPr>
            <p:cNvPr descr="Free Tomato Cliparts, Download Free Clip Art, Free Clip Art on Clipart  Library" id="305" name="Google Shape;305;p19"/>
            <p:cNvPicPr preferRelativeResize="0"/>
            <p:nvPr/>
          </p:nvPicPr>
          <p:blipFill rotWithShape="1">
            <a:blip r:embed="rId4">
              <a:alphaModFix/>
            </a:blip>
            <a:srcRect b="0" l="0" r="0" t="0"/>
            <a:stretch/>
          </p:blipFill>
          <p:spPr>
            <a:xfrm>
              <a:off x="3099649" y="2703993"/>
              <a:ext cx="854098" cy="757286"/>
            </a:xfrm>
            <a:prstGeom prst="rect">
              <a:avLst/>
            </a:prstGeom>
            <a:noFill/>
            <a:ln>
              <a:noFill/>
            </a:ln>
          </p:spPr>
        </p:pic>
        <p:pic>
          <p:nvPicPr>
            <p:cNvPr descr="Free Tomato Cliparts, Download Free Clip Art, Free Clip Art on Clipart  Library" id="306" name="Google Shape;306;p19"/>
            <p:cNvPicPr preferRelativeResize="0"/>
            <p:nvPr/>
          </p:nvPicPr>
          <p:blipFill rotWithShape="1">
            <a:blip r:embed="rId4">
              <a:alphaModFix/>
            </a:blip>
            <a:srcRect b="0" l="0" r="0" t="0"/>
            <a:stretch/>
          </p:blipFill>
          <p:spPr>
            <a:xfrm>
              <a:off x="3909378" y="2661143"/>
              <a:ext cx="854098" cy="757286"/>
            </a:xfrm>
            <a:prstGeom prst="rect">
              <a:avLst/>
            </a:prstGeom>
            <a:noFill/>
            <a:ln>
              <a:noFill/>
            </a:ln>
          </p:spPr>
        </p:pic>
        <p:pic>
          <p:nvPicPr>
            <p:cNvPr descr="Free Tomato Cliparts, Download Free Clip Art, Free Clip Art on Clipart  Library" id="307" name="Google Shape;307;p19"/>
            <p:cNvPicPr preferRelativeResize="0"/>
            <p:nvPr/>
          </p:nvPicPr>
          <p:blipFill rotWithShape="1">
            <a:blip r:embed="rId4">
              <a:alphaModFix/>
            </a:blip>
            <a:srcRect b="0" l="0" r="0" t="0"/>
            <a:stretch/>
          </p:blipFill>
          <p:spPr>
            <a:xfrm>
              <a:off x="3476783" y="3251235"/>
              <a:ext cx="854098" cy="757286"/>
            </a:xfrm>
            <a:prstGeom prst="rect">
              <a:avLst/>
            </a:prstGeom>
            <a:noFill/>
            <a:ln>
              <a:noFill/>
            </a:ln>
          </p:spPr>
        </p:pic>
        <p:pic>
          <p:nvPicPr>
            <p:cNvPr descr="Free Tomato Cliparts, Download Free Clip Art, Free Clip Art on Clipart  Library" id="308" name="Google Shape;308;p19"/>
            <p:cNvPicPr preferRelativeResize="0"/>
            <p:nvPr/>
          </p:nvPicPr>
          <p:blipFill rotWithShape="1">
            <a:blip r:embed="rId4">
              <a:alphaModFix/>
            </a:blip>
            <a:srcRect b="0" l="0" r="0" t="0"/>
            <a:stretch/>
          </p:blipFill>
          <p:spPr>
            <a:xfrm>
              <a:off x="5240440" y="2641473"/>
              <a:ext cx="854098" cy="757286"/>
            </a:xfrm>
            <a:prstGeom prst="rect">
              <a:avLst/>
            </a:prstGeom>
            <a:noFill/>
            <a:ln>
              <a:noFill/>
            </a:ln>
          </p:spPr>
        </p:pic>
        <p:pic>
          <p:nvPicPr>
            <p:cNvPr descr="Free Tomato Cliparts, Download Free Clip Art, Free Clip Art on Clipart  Library" id="309" name="Google Shape;309;p19"/>
            <p:cNvPicPr preferRelativeResize="0"/>
            <p:nvPr/>
          </p:nvPicPr>
          <p:blipFill rotWithShape="1">
            <a:blip r:embed="rId4">
              <a:alphaModFix/>
            </a:blip>
            <a:srcRect b="0" l="0" r="0" t="0"/>
            <a:stretch/>
          </p:blipFill>
          <p:spPr>
            <a:xfrm>
              <a:off x="6050169" y="2641473"/>
              <a:ext cx="854098" cy="757286"/>
            </a:xfrm>
            <a:prstGeom prst="rect">
              <a:avLst/>
            </a:prstGeom>
            <a:noFill/>
            <a:ln>
              <a:noFill/>
            </a:ln>
          </p:spPr>
        </p:pic>
        <p:pic>
          <p:nvPicPr>
            <p:cNvPr descr="Free Tomato Cliparts, Download Free Clip Art, Free Clip Art on Clipart  Library" id="310" name="Google Shape;310;p19"/>
            <p:cNvPicPr preferRelativeResize="0"/>
            <p:nvPr/>
          </p:nvPicPr>
          <p:blipFill rotWithShape="1">
            <a:blip r:embed="rId4">
              <a:alphaModFix/>
            </a:blip>
            <a:srcRect b="0" l="0" r="0" t="0"/>
            <a:stretch/>
          </p:blipFill>
          <p:spPr>
            <a:xfrm>
              <a:off x="5617574" y="3231566"/>
              <a:ext cx="854098" cy="757286"/>
            </a:xfrm>
            <a:prstGeom prst="rect">
              <a:avLst/>
            </a:prstGeom>
            <a:noFill/>
            <a:ln>
              <a:noFill/>
            </a:ln>
          </p:spPr>
        </p:pic>
        <p:pic>
          <p:nvPicPr>
            <p:cNvPr descr="Free Tomato Cliparts, Download Free Clip Art, Free Clip Art on Clipart  Library" id="311" name="Google Shape;311;p19"/>
            <p:cNvPicPr preferRelativeResize="0"/>
            <p:nvPr/>
          </p:nvPicPr>
          <p:blipFill rotWithShape="1">
            <a:blip r:embed="rId4">
              <a:alphaModFix/>
            </a:blip>
            <a:srcRect b="0" l="0" r="0" t="0"/>
            <a:stretch/>
          </p:blipFill>
          <p:spPr>
            <a:xfrm>
              <a:off x="7359046" y="2611968"/>
              <a:ext cx="854098" cy="757286"/>
            </a:xfrm>
            <a:prstGeom prst="rect">
              <a:avLst/>
            </a:prstGeom>
            <a:noFill/>
            <a:ln>
              <a:noFill/>
            </a:ln>
          </p:spPr>
        </p:pic>
        <p:pic>
          <p:nvPicPr>
            <p:cNvPr descr="Free Tomato Cliparts, Download Free Clip Art, Free Clip Art on Clipart  Library" id="312" name="Google Shape;312;p19"/>
            <p:cNvPicPr preferRelativeResize="0"/>
            <p:nvPr/>
          </p:nvPicPr>
          <p:blipFill rotWithShape="1">
            <a:blip r:embed="rId4">
              <a:alphaModFix/>
            </a:blip>
            <a:srcRect b="0" l="0" r="0" t="0"/>
            <a:stretch/>
          </p:blipFill>
          <p:spPr>
            <a:xfrm>
              <a:off x="8168776" y="2611968"/>
              <a:ext cx="854098" cy="757286"/>
            </a:xfrm>
            <a:prstGeom prst="rect">
              <a:avLst/>
            </a:prstGeom>
            <a:noFill/>
            <a:ln>
              <a:noFill/>
            </a:ln>
          </p:spPr>
        </p:pic>
        <p:pic>
          <p:nvPicPr>
            <p:cNvPr descr="Free Tomato Cliparts, Download Free Clip Art, Free Clip Art on Clipart  Library" id="313" name="Google Shape;313;p19"/>
            <p:cNvPicPr preferRelativeResize="0"/>
            <p:nvPr/>
          </p:nvPicPr>
          <p:blipFill rotWithShape="1">
            <a:blip r:embed="rId4">
              <a:alphaModFix/>
            </a:blip>
            <a:srcRect b="0" l="0" r="0" t="0"/>
            <a:stretch/>
          </p:blipFill>
          <p:spPr>
            <a:xfrm>
              <a:off x="7736181" y="3202061"/>
              <a:ext cx="854098" cy="757286"/>
            </a:xfrm>
            <a:prstGeom prst="rect">
              <a:avLst/>
            </a:prstGeom>
            <a:noFill/>
            <a:ln>
              <a:noFill/>
            </a:ln>
          </p:spPr>
        </p:pic>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1000"/>
                                        <p:tgtEl>
                                          <p:spTgt spid="2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20"/>
          <p:cNvSpPr/>
          <p:nvPr/>
        </p:nvSpPr>
        <p:spPr>
          <a:xfrm>
            <a:off x="3016375" y="367484"/>
            <a:ext cx="6220800" cy="1011600"/>
          </a:xfrm>
          <a:prstGeom prst="plaque">
            <a:avLst>
              <a:gd fmla="val 16667" name="adj"/>
            </a:avLst>
          </a:prstGeom>
          <a:solidFill>
            <a:srgbClr val="FFFFFF"/>
          </a:solidFill>
          <a:ln cap="flat" cmpd="sng" w="57150">
            <a:solidFill>
              <a:srgbClr val="0070C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C:\Users\Snezana Calovska\Desktop\MathTeacherCoach (1).png" id="319" name="Google Shape;319;p20"/>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320" name="Google Shape;320;p20"/>
          <p:cNvSpPr/>
          <p:nvPr/>
        </p:nvSpPr>
        <p:spPr>
          <a:xfrm>
            <a:off x="3823187" y="562173"/>
            <a:ext cx="4607176" cy="622222"/>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Draw 7 x 4</a:t>
            </a:r>
            <a:endParaRPr b="0" i="0" sz="1800" u="none" cap="none" strike="noStrike">
              <a:solidFill>
                <a:srgbClr val="000000"/>
              </a:solidFill>
              <a:latin typeface="Arial"/>
              <a:ea typeface="Arial"/>
              <a:cs typeface="Arial"/>
              <a:sym typeface="Arial"/>
            </a:endParaRPr>
          </a:p>
        </p:txBody>
      </p:sp>
      <p:grpSp>
        <p:nvGrpSpPr>
          <p:cNvPr id="321" name="Google Shape;321;p20"/>
          <p:cNvGrpSpPr/>
          <p:nvPr/>
        </p:nvGrpSpPr>
        <p:grpSpPr>
          <a:xfrm>
            <a:off x="658203" y="1555123"/>
            <a:ext cx="10810774" cy="3314187"/>
            <a:chOff x="658203" y="1555123"/>
            <a:chExt cx="10810774" cy="3314187"/>
          </a:xfrm>
        </p:grpSpPr>
        <p:sp>
          <p:nvSpPr>
            <p:cNvPr id="322" name="Google Shape;322;p20"/>
            <p:cNvSpPr/>
            <p:nvPr/>
          </p:nvSpPr>
          <p:spPr>
            <a:xfrm>
              <a:off x="658203" y="157377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3" name="Google Shape;323;p20"/>
            <p:cNvSpPr/>
            <p:nvPr/>
          </p:nvSpPr>
          <p:spPr>
            <a:xfrm>
              <a:off x="3414298" y="157377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4" name="Google Shape;324;p20"/>
            <p:cNvSpPr/>
            <p:nvPr/>
          </p:nvSpPr>
          <p:spPr>
            <a:xfrm>
              <a:off x="1914083" y="3264117"/>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5" name="Google Shape;325;p20"/>
            <p:cNvSpPr/>
            <p:nvPr/>
          </p:nvSpPr>
          <p:spPr>
            <a:xfrm>
              <a:off x="4670178" y="3278330"/>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6" name="Google Shape;326;p20"/>
            <p:cNvSpPr/>
            <p:nvPr/>
          </p:nvSpPr>
          <p:spPr>
            <a:xfrm>
              <a:off x="1290960" y="192365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7" name="Google Shape;327;p20"/>
            <p:cNvSpPr/>
            <p:nvPr/>
          </p:nvSpPr>
          <p:spPr>
            <a:xfrm>
              <a:off x="2187060" y="192365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8" name="Google Shape;328;p20"/>
            <p:cNvSpPr/>
            <p:nvPr/>
          </p:nvSpPr>
          <p:spPr>
            <a:xfrm>
              <a:off x="1288124" y="253916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9" name="Google Shape;329;p20"/>
            <p:cNvSpPr/>
            <p:nvPr/>
          </p:nvSpPr>
          <p:spPr>
            <a:xfrm>
              <a:off x="2165844" y="253916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0" name="Google Shape;330;p20"/>
            <p:cNvSpPr/>
            <p:nvPr/>
          </p:nvSpPr>
          <p:spPr>
            <a:xfrm>
              <a:off x="4047055" y="192365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1" name="Google Shape;331;p20"/>
            <p:cNvSpPr/>
            <p:nvPr/>
          </p:nvSpPr>
          <p:spPr>
            <a:xfrm>
              <a:off x="4943155" y="192365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2" name="Google Shape;332;p20"/>
            <p:cNvSpPr/>
            <p:nvPr/>
          </p:nvSpPr>
          <p:spPr>
            <a:xfrm>
              <a:off x="4044219" y="253916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3" name="Google Shape;333;p20"/>
            <p:cNvSpPr/>
            <p:nvPr/>
          </p:nvSpPr>
          <p:spPr>
            <a:xfrm>
              <a:off x="4921939" y="253916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4" name="Google Shape;334;p20"/>
            <p:cNvSpPr/>
            <p:nvPr/>
          </p:nvSpPr>
          <p:spPr>
            <a:xfrm>
              <a:off x="2546840" y="3613999"/>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5" name="Google Shape;335;p20"/>
            <p:cNvSpPr/>
            <p:nvPr/>
          </p:nvSpPr>
          <p:spPr>
            <a:xfrm>
              <a:off x="3442940" y="3613999"/>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6" name="Google Shape;336;p20"/>
            <p:cNvSpPr/>
            <p:nvPr/>
          </p:nvSpPr>
          <p:spPr>
            <a:xfrm>
              <a:off x="2544004" y="422951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7" name="Google Shape;337;p20"/>
            <p:cNvSpPr/>
            <p:nvPr/>
          </p:nvSpPr>
          <p:spPr>
            <a:xfrm>
              <a:off x="3421724" y="422951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8" name="Google Shape;338;p20"/>
            <p:cNvSpPr/>
            <p:nvPr/>
          </p:nvSpPr>
          <p:spPr>
            <a:xfrm>
              <a:off x="5302935" y="362821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9" name="Google Shape;339;p20"/>
            <p:cNvSpPr/>
            <p:nvPr/>
          </p:nvSpPr>
          <p:spPr>
            <a:xfrm>
              <a:off x="6199035" y="362821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0" name="Google Shape;340;p20"/>
            <p:cNvSpPr/>
            <p:nvPr/>
          </p:nvSpPr>
          <p:spPr>
            <a:xfrm>
              <a:off x="5300099" y="424372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1" name="Google Shape;341;p20"/>
            <p:cNvSpPr/>
            <p:nvPr/>
          </p:nvSpPr>
          <p:spPr>
            <a:xfrm>
              <a:off x="6177819" y="424372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2" name="Google Shape;342;p20"/>
            <p:cNvSpPr/>
            <p:nvPr/>
          </p:nvSpPr>
          <p:spPr>
            <a:xfrm>
              <a:off x="6124965" y="155512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3" name="Google Shape;343;p20"/>
            <p:cNvSpPr/>
            <p:nvPr/>
          </p:nvSpPr>
          <p:spPr>
            <a:xfrm>
              <a:off x="8881060" y="155512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4" name="Google Shape;344;p20"/>
            <p:cNvSpPr/>
            <p:nvPr/>
          </p:nvSpPr>
          <p:spPr>
            <a:xfrm>
              <a:off x="7380845" y="3245467"/>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5" name="Google Shape;345;p20"/>
            <p:cNvSpPr/>
            <p:nvPr/>
          </p:nvSpPr>
          <p:spPr>
            <a:xfrm>
              <a:off x="6757722" y="190500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6" name="Google Shape;346;p20"/>
            <p:cNvSpPr/>
            <p:nvPr/>
          </p:nvSpPr>
          <p:spPr>
            <a:xfrm>
              <a:off x="7653822" y="190500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7" name="Google Shape;347;p20"/>
            <p:cNvSpPr/>
            <p:nvPr/>
          </p:nvSpPr>
          <p:spPr>
            <a:xfrm>
              <a:off x="6754886" y="252051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8" name="Google Shape;348;p20"/>
            <p:cNvSpPr/>
            <p:nvPr/>
          </p:nvSpPr>
          <p:spPr>
            <a:xfrm>
              <a:off x="7632606" y="252051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9" name="Google Shape;349;p20"/>
            <p:cNvSpPr/>
            <p:nvPr/>
          </p:nvSpPr>
          <p:spPr>
            <a:xfrm>
              <a:off x="9513817" y="190500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0" name="Google Shape;350;p20"/>
            <p:cNvSpPr/>
            <p:nvPr/>
          </p:nvSpPr>
          <p:spPr>
            <a:xfrm>
              <a:off x="10409917" y="190500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1" name="Google Shape;351;p20"/>
            <p:cNvSpPr/>
            <p:nvPr/>
          </p:nvSpPr>
          <p:spPr>
            <a:xfrm>
              <a:off x="9510981" y="252051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2" name="Google Shape;352;p20"/>
            <p:cNvSpPr/>
            <p:nvPr/>
          </p:nvSpPr>
          <p:spPr>
            <a:xfrm>
              <a:off x="10388701" y="252051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3" name="Google Shape;353;p20"/>
            <p:cNvSpPr/>
            <p:nvPr/>
          </p:nvSpPr>
          <p:spPr>
            <a:xfrm>
              <a:off x="8013602" y="3595349"/>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4" name="Google Shape;354;p20"/>
            <p:cNvSpPr/>
            <p:nvPr/>
          </p:nvSpPr>
          <p:spPr>
            <a:xfrm>
              <a:off x="8909702" y="3595349"/>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5" name="Google Shape;355;p20"/>
            <p:cNvSpPr/>
            <p:nvPr/>
          </p:nvSpPr>
          <p:spPr>
            <a:xfrm>
              <a:off x="8010766" y="421086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6" name="Google Shape;356;p20"/>
            <p:cNvSpPr/>
            <p:nvPr/>
          </p:nvSpPr>
          <p:spPr>
            <a:xfrm>
              <a:off x="8888486" y="421086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357" name="Google Shape;357;p20"/>
          <p:cNvSpPr/>
          <p:nvPr/>
        </p:nvSpPr>
        <p:spPr>
          <a:xfrm>
            <a:off x="-2533401" y="4477123"/>
            <a:ext cx="17464871" cy="2123658"/>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600"/>
              <a:buFont typeface="Arial"/>
              <a:buNone/>
            </a:pPr>
            <a:br>
              <a:rPr b="0" i="0" lang="en-US" sz="36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There are </a:t>
            </a:r>
            <a:r>
              <a:rPr b="0" i="0" lang="en-US" sz="3600" u="none" cap="none" strike="noStrike">
                <a:solidFill>
                  <a:srgbClr val="FF0000"/>
                </a:solidFill>
                <a:latin typeface="Calibri"/>
                <a:ea typeface="Calibri"/>
                <a:cs typeface="Calibri"/>
                <a:sym typeface="Calibri"/>
              </a:rPr>
              <a:t>7</a:t>
            </a:r>
            <a:r>
              <a:rPr b="0" i="0" lang="en-US" sz="3600" u="none" cap="none" strike="noStrike">
                <a:solidFill>
                  <a:schemeClr val="dk1"/>
                </a:solidFill>
                <a:latin typeface="Calibri"/>
                <a:ea typeface="Calibri"/>
                <a:cs typeface="Calibri"/>
                <a:sym typeface="Calibri"/>
              </a:rPr>
              <a:t> groups of </a:t>
            </a:r>
            <a:r>
              <a:rPr b="0" i="0" lang="en-US" sz="3600" u="none" cap="none" strike="noStrike">
                <a:solidFill>
                  <a:srgbClr val="FF0000"/>
                </a:solidFill>
                <a:latin typeface="Calibri"/>
                <a:ea typeface="Calibri"/>
                <a:cs typeface="Calibri"/>
                <a:sym typeface="Calibri"/>
              </a:rPr>
              <a:t>4.</a:t>
            </a:r>
            <a:endParaRPr b="0" i="0" sz="3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The product</a:t>
            </a:r>
            <a:r>
              <a:rPr b="0" i="0" lang="en-US" sz="3600" u="none" cap="none" strike="noStrike">
                <a:solidFill>
                  <a:schemeClr val="dk1"/>
                </a:solidFill>
                <a:latin typeface="Calibri"/>
                <a:ea typeface="Calibri"/>
                <a:cs typeface="Calibri"/>
                <a:sym typeface="Calibri"/>
              </a:rPr>
              <a:t> is </a:t>
            </a:r>
            <a:r>
              <a:rPr b="0" i="0" lang="en-US" sz="3600" u="none" cap="none" strike="noStrike">
                <a:solidFill>
                  <a:srgbClr val="FF0000"/>
                </a:solidFill>
                <a:latin typeface="Calibri"/>
                <a:ea typeface="Calibri"/>
                <a:cs typeface="Calibri"/>
                <a:sym typeface="Calibri"/>
              </a:rPr>
              <a:t>28.</a:t>
            </a:r>
            <a:endParaRPr b="0" i="0" sz="36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2000"/>
                                        <p:tgtEl>
                                          <p:spTgt spid="3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21"/>
          <p:cNvSpPr/>
          <p:nvPr/>
        </p:nvSpPr>
        <p:spPr>
          <a:xfrm>
            <a:off x="3016375" y="367484"/>
            <a:ext cx="6220800" cy="1011600"/>
          </a:xfrm>
          <a:prstGeom prst="plaque">
            <a:avLst>
              <a:gd fmla="val 16667" name="adj"/>
            </a:avLst>
          </a:prstGeom>
          <a:solidFill>
            <a:srgbClr val="FFFFFF"/>
          </a:solidFill>
          <a:ln cap="flat" cmpd="sng" w="57150">
            <a:solidFill>
              <a:srgbClr val="0070C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C:\Users\Snezana Calovska\Desktop\MathTeacherCoach (1).png" id="363" name="Google Shape;363;p21"/>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364" name="Google Shape;364;p21"/>
          <p:cNvSpPr/>
          <p:nvPr/>
        </p:nvSpPr>
        <p:spPr>
          <a:xfrm>
            <a:off x="3823187" y="562173"/>
            <a:ext cx="4607176" cy="658642"/>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Draw 6 x 2</a:t>
            </a:r>
            <a:endParaRPr b="0" i="0" sz="1800" u="none" cap="none" strike="noStrike">
              <a:solidFill>
                <a:srgbClr val="000000"/>
              </a:solidFill>
              <a:latin typeface="Arial"/>
              <a:ea typeface="Arial"/>
              <a:cs typeface="Arial"/>
              <a:sym typeface="Arial"/>
            </a:endParaRPr>
          </a:p>
        </p:txBody>
      </p:sp>
      <p:grpSp>
        <p:nvGrpSpPr>
          <p:cNvPr id="365" name="Google Shape;365;p21"/>
          <p:cNvGrpSpPr/>
          <p:nvPr/>
        </p:nvGrpSpPr>
        <p:grpSpPr>
          <a:xfrm>
            <a:off x="1914083" y="1462483"/>
            <a:ext cx="8054679" cy="3406827"/>
            <a:chOff x="1914083" y="1462483"/>
            <a:chExt cx="8054679" cy="3406827"/>
          </a:xfrm>
        </p:grpSpPr>
        <p:sp>
          <p:nvSpPr>
            <p:cNvPr id="366" name="Google Shape;366;p21"/>
            <p:cNvSpPr/>
            <p:nvPr/>
          </p:nvSpPr>
          <p:spPr>
            <a:xfrm>
              <a:off x="1914083" y="148113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67" name="Google Shape;367;p21"/>
            <p:cNvSpPr/>
            <p:nvPr/>
          </p:nvSpPr>
          <p:spPr>
            <a:xfrm>
              <a:off x="4670178" y="148113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68" name="Google Shape;368;p21"/>
            <p:cNvSpPr/>
            <p:nvPr/>
          </p:nvSpPr>
          <p:spPr>
            <a:xfrm>
              <a:off x="1914083" y="3264117"/>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69" name="Google Shape;369;p21"/>
            <p:cNvSpPr/>
            <p:nvPr/>
          </p:nvSpPr>
          <p:spPr>
            <a:xfrm>
              <a:off x="4670178" y="3278330"/>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0" name="Google Shape;370;p21"/>
            <p:cNvSpPr/>
            <p:nvPr/>
          </p:nvSpPr>
          <p:spPr>
            <a:xfrm>
              <a:off x="2546840" y="183101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1" name="Google Shape;371;p21"/>
            <p:cNvSpPr/>
            <p:nvPr/>
          </p:nvSpPr>
          <p:spPr>
            <a:xfrm>
              <a:off x="3421724" y="244652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2" name="Google Shape;372;p21"/>
            <p:cNvSpPr/>
            <p:nvPr/>
          </p:nvSpPr>
          <p:spPr>
            <a:xfrm>
              <a:off x="5302935" y="183101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3" name="Google Shape;373;p21"/>
            <p:cNvSpPr/>
            <p:nvPr/>
          </p:nvSpPr>
          <p:spPr>
            <a:xfrm>
              <a:off x="6177819" y="244652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4" name="Google Shape;374;p21"/>
            <p:cNvSpPr/>
            <p:nvPr/>
          </p:nvSpPr>
          <p:spPr>
            <a:xfrm>
              <a:off x="2546840" y="3613999"/>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5" name="Google Shape;375;p21"/>
            <p:cNvSpPr/>
            <p:nvPr/>
          </p:nvSpPr>
          <p:spPr>
            <a:xfrm>
              <a:off x="3421724" y="422951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6" name="Google Shape;376;p21"/>
            <p:cNvSpPr/>
            <p:nvPr/>
          </p:nvSpPr>
          <p:spPr>
            <a:xfrm>
              <a:off x="5302935" y="362821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7" name="Google Shape;377;p21"/>
            <p:cNvSpPr/>
            <p:nvPr/>
          </p:nvSpPr>
          <p:spPr>
            <a:xfrm>
              <a:off x="6177819" y="424372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8" name="Google Shape;378;p21"/>
            <p:cNvSpPr/>
            <p:nvPr/>
          </p:nvSpPr>
          <p:spPr>
            <a:xfrm>
              <a:off x="7380845" y="1462483"/>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9" name="Google Shape;379;p21"/>
            <p:cNvSpPr/>
            <p:nvPr/>
          </p:nvSpPr>
          <p:spPr>
            <a:xfrm>
              <a:off x="7380845" y="3245467"/>
              <a:ext cx="2587917" cy="1590980"/>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80" name="Google Shape;380;p21"/>
            <p:cNvSpPr/>
            <p:nvPr/>
          </p:nvSpPr>
          <p:spPr>
            <a:xfrm>
              <a:off x="8013602" y="1812365"/>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81" name="Google Shape;381;p21"/>
            <p:cNvSpPr/>
            <p:nvPr/>
          </p:nvSpPr>
          <p:spPr>
            <a:xfrm>
              <a:off x="8888486" y="2427878"/>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82" name="Google Shape;382;p21"/>
            <p:cNvSpPr/>
            <p:nvPr/>
          </p:nvSpPr>
          <p:spPr>
            <a:xfrm>
              <a:off x="8013602" y="3595349"/>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83" name="Google Shape;383;p21"/>
            <p:cNvSpPr/>
            <p:nvPr/>
          </p:nvSpPr>
          <p:spPr>
            <a:xfrm>
              <a:off x="8888486" y="4210862"/>
              <a:ext cx="457781" cy="463416"/>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384" name="Google Shape;384;p21"/>
          <p:cNvSpPr/>
          <p:nvPr/>
        </p:nvSpPr>
        <p:spPr>
          <a:xfrm>
            <a:off x="-2533401" y="4477123"/>
            <a:ext cx="17464871" cy="2123658"/>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600"/>
              <a:buFont typeface="Arial"/>
              <a:buNone/>
            </a:pPr>
            <a:br>
              <a:rPr b="0" i="0" lang="en-US" sz="36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There are </a:t>
            </a:r>
            <a:r>
              <a:rPr b="0" i="0" lang="en-US" sz="3600" u="none" cap="none" strike="noStrike">
                <a:solidFill>
                  <a:srgbClr val="FF0000"/>
                </a:solidFill>
                <a:latin typeface="Calibri"/>
                <a:ea typeface="Calibri"/>
                <a:cs typeface="Calibri"/>
                <a:sym typeface="Calibri"/>
              </a:rPr>
              <a:t>6</a:t>
            </a:r>
            <a:r>
              <a:rPr b="0" i="0" lang="en-US" sz="3600" u="none" cap="none" strike="noStrike">
                <a:solidFill>
                  <a:schemeClr val="dk1"/>
                </a:solidFill>
                <a:latin typeface="Calibri"/>
                <a:ea typeface="Calibri"/>
                <a:cs typeface="Calibri"/>
                <a:sym typeface="Calibri"/>
              </a:rPr>
              <a:t> groups of </a:t>
            </a:r>
            <a:r>
              <a:rPr b="0" i="0" lang="en-US" sz="3600" u="none" cap="none" strike="noStrike">
                <a:solidFill>
                  <a:srgbClr val="FF0000"/>
                </a:solidFill>
                <a:latin typeface="Calibri"/>
                <a:ea typeface="Calibri"/>
                <a:cs typeface="Calibri"/>
                <a:sym typeface="Calibri"/>
              </a:rPr>
              <a:t>2.</a:t>
            </a:r>
            <a:endParaRPr b="0" i="0" sz="3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The product</a:t>
            </a:r>
            <a:r>
              <a:rPr b="0" i="0" lang="en-US" sz="3600" u="none" cap="none" strike="noStrike">
                <a:solidFill>
                  <a:schemeClr val="dk1"/>
                </a:solidFill>
                <a:latin typeface="Calibri"/>
                <a:ea typeface="Calibri"/>
                <a:cs typeface="Calibri"/>
                <a:sym typeface="Calibri"/>
              </a:rPr>
              <a:t> is </a:t>
            </a:r>
            <a:r>
              <a:rPr b="0" i="0" lang="en-US" sz="3600" u="none" cap="none" strike="noStrike">
                <a:solidFill>
                  <a:srgbClr val="FF0000"/>
                </a:solidFill>
                <a:latin typeface="Calibri"/>
                <a:ea typeface="Calibri"/>
                <a:cs typeface="Calibri"/>
                <a:sym typeface="Calibri"/>
              </a:rPr>
              <a:t>12.</a:t>
            </a:r>
            <a:endParaRPr b="0" i="0" sz="36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5"/>
                                        </p:tgtEl>
                                        <p:attrNameLst>
                                          <p:attrName>style.visibility</p:attrName>
                                        </p:attrNameLst>
                                      </p:cBhvr>
                                      <p:to>
                                        <p:strVal val="visible"/>
                                      </p:to>
                                    </p:set>
                                    <p:animEffect filter="fade" transition="in">
                                      <p:cBhvr>
                                        <p:cTn dur="2000"/>
                                        <p:tgtEl>
                                          <p:spTgt spid="3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pic>
        <p:nvPicPr>
          <p:cNvPr descr="C:\Users\Snezana Calovska\Desktop\MathTeacherCoach (1).png" id="389" name="Google Shape;389;p22"/>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390" name="Google Shape;390;p22"/>
          <p:cNvSpPr/>
          <p:nvPr/>
        </p:nvSpPr>
        <p:spPr>
          <a:xfrm>
            <a:off x="0" y="-308001"/>
            <a:ext cx="17464871" cy="66172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br>
              <a:rPr b="0" i="0" lang="en-US" sz="1100" u="none" cap="none" strike="noStrike">
                <a:solidFill>
                  <a:schemeClr val="dk1"/>
                </a:solidFill>
                <a:latin typeface="Arial"/>
                <a:ea typeface="Arial"/>
                <a:cs typeface="Arial"/>
                <a:sym typeface="Arial"/>
              </a:rPr>
            </a:b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91" name="Google Shape;391;p22"/>
          <p:cNvSpPr/>
          <p:nvPr/>
        </p:nvSpPr>
        <p:spPr>
          <a:xfrm>
            <a:off x="-2675079" y="3092489"/>
            <a:ext cx="17464871" cy="3231654"/>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600"/>
              <a:buFont typeface="Arial"/>
              <a:buNone/>
            </a:pPr>
            <a:br>
              <a:rPr b="0" i="0" lang="en-US" sz="36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How many dots are in each group?</a:t>
            </a:r>
            <a:endParaRPr/>
          </a:p>
          <a:p>
            <a:pPr indent="0" lvl="0" marL="0" marR="0" rtl="0" algn="ctr">
              <a:lnSpc>
                <a:spcPct val="100000"/>
              </a:lnSpc>
              <a:spcBef>
                <a:spcPts val="0"/>
              </a:spcBef>
              <a:spcAft>
                <a:spcPts val="0"/>
              </a:spcAft>
              <a:buClr>
                <a:srgbClr val="FF0000"/>
              </a:buClr>
              <a:buSzPts val="3600"/>
              <a:buFont typeface="Arial"/>
              <a:buNone/>
            </a:pPr>
            <a:r>
              <a:t/>
            </a:r>
            <a:endParaRPr b="0" i="0" sz="3600" u="none" cap="none" strike="noStrike">
              <a:solidFill>
                <a:srgbClr val="FF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Calibri"/>
                <a:ea typeface="Calibri"/>
                <a:cs typeface="Calibri"/>
                <a:sym typeface="Calibri"/>
              </a:rPr>
              <a:t>How many groups are there?</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FF0000"/>
              </a:buClr>
              <a:buSzPts val="3600"/>
              <a:buFont typeface="Arial"/>
              <a:buNone/>
            </a:pPr>
            <a:r>
              <a:t/>
            </a:r>
            <a:endParaRPr b="0" i="0" sz="3600" u="none" cap="none" strike="noStrike">
              <a:solidFill>
                <a:schemeClr val="dk1"/>
              </a:solidFill>
              <a:latin typeface="Calibri"/>
              <a:ea typeface="Calibri"/>
              <a:cs typeface="Calibri"/>
              <a:sym typeface="Calibri"/>
            </a:endParaRPr>
          </a:p>
        </p:txBody>
      </p:sp>
      <p:grpSp>
        <p:nvGrpSpPr>
          <p:cNvPr id="392" name="Google Shape;392;p22"/>
          <p:cNvGrpSpPr/>
          <p:nvPr/>
        </p:nvGrpSpPr>
        <p:grpSpPr>
          <a:xfrm>
            <a:off x="1808479" y="1575824"/>
            <a:ext cx="2160955" cy="2081286"/>
            <a:chOff x="5435599" y="2016369"/>
            <a:chExt cx="2160955" cy="2081286"/>
          </a:xfrm>
        </p:grpSpPr>
        <p:sp>
          <p:nvSpPr>
            <p:cNvPr id="393" name="Google Shape;393;p22"/>
            <p:cNvSpPr/>
            <p:nvPr/>
          </p:nvSpPr>
          <p:spPr>
            <a:xfrm>
              <a:off x="5435599" y="2016369"/>
              <a:ext cx="2160955" cy="2081286"/>
            </a:xfrm>
            <a:prstGeom prst="ellipse">
              <a:avLst/>
            </a:prstGeom>
            <a:solidFill>
              <a:schemeClr val="lt1"/>
            </a:solidFill>
            <a:ln cap="flat" cmpd="sng" w="762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4" name="Google Shape;394;p22"/>
            <p:cNvSpPr/>
            <p:nvPr/>
          </p:nvSpPr>
          <p:spPr>
            <a:xfrm>
              <a:off x="6091352" y="327607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5" name="Google Shape;395;p22"/>
            <p:cNvSpPr/>
            <p:nvPr/>
          </p:nvSpPr>
          <p:spPr>
            <a:xfrm>
              <a:off x="6559577" y="3256265"/>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6" name="Google Shape;396;p22"/>
            <p:cNvSpPr/>
            <p:nvPr/>
          </p:nvSpPr>
          <p:spPr>
            <a:xfrm>
              <a:off x="5731886" y="2687401"/>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7" name="Google Shape;397;p22"/>
            <p:cNvSpPr/>
            <p:nvPr/>
          </p:nvSpPr>
          <p:spPr>
            <a:xfrm>
              <a:off x="63047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8" name="Google Shape;398;p22"/>
            <p:cNvSpPr/>
            <p:nvPr/>
          </p:nvSpPr>
          <p:spPr>
            <a:xfrm>
              <a:off x="69506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nvGrpSpPr>
          <p:cNvPr id="399" name="Google Shape;399;p22"/>
          <p:cNvGrpSpPr/>
          <p:nvPr/>
        </p:nvGrpSpPr>
        <p:grpSpPr>
          <a:xfrm>
            <a:off x="4182836" y="1575824"/>
            <a:ext cx="2160955" cy="2081286"/>
            <a:chOff x="5435599" y="2016369"/>
            <a:chExt cx="2160955" cy="2081286"/>
          </a:xfrm>
        </p:grpSpPr>
        <p:sp>
          <p:nvSpPr>
            <p:cNvPr id="400" name="Google Shape;400;p22"/>
            <p:cNvSpPr/>
            <p:nvPr/>
          </p:nvSpPr>
          <p:spPr>
            <a:xfrm>
              <a:off x="5435599" y="2016369"/>
              <a:ext cx="2160955" cy="2081286"/>
            </a:xfrm>
            <a:prstGeom prst="ellipse">
              <a:avLst/>
            </a:prstGeom>
            <a:solidFill>
              <a:schemeClr val="lt1"/>
            </a:solidFill>
            <a:ln cap="flat" cmpd="sng" w="762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1" name="Google Shape;401;p22"/>
            <p:cNvSpPr/>
            <p:nvPr/>
          </p:nvSpPr>
          <p:spPr>
            <a:xfrm>
              <a:off x="6091352" y="327607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2" name="Google Shape;402;p22"/>
            <p:cNvSpPr/>
            <p:nvPr/>
          </p:nvSpPr>
          <p:spPr>
            <a:xfrm>
              <a:off x="6559577" y="3256265"/>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3" name="Google Shape;403;p22"/>
            <p:cNvSpPr/>
            <p:nvPr/>
          </p:nvSpPr>
          <p:spPr>
            <a:xfrm>
              <a:off x="5731886" y="2687401"/>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4" name="Google Shape;404;p22"/>
            <p:cNvSpPr/>
            <p:nvPr/>
          </p:nvSpPr>
          <p:spPr>
            <a:xfrm>
              <a:off x="63047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5" name="Google Shape;405;p22"/>
            <p:cNvSpPr/>
            <p:nvPr/>
          </p:nvSpPr>
          <p:spPr>
            <a:xfrm>
              <a:off x="69506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nvGrpSpPr>
          <p:cNvPr id="406" name="Google Shape;406;p22"/>
          <p:cNvGrpSpPr/>
          <p:nvPr/>
        </p:nvGrpSpPr>
        <p:grpSpPr>
          <a:xfrm>
            <a:off x="6535435" y="1587253"/>
            <a:ext cx="2160955" cy="2081286"/>
            <a:chOff x="5435599" y="2016369"/>
            <a:chExt cx="2160955" cy="2081286"/>
          </a:xfrm>
        </p:grpSpPr>
        <p:sp>
          <p:nvSpPr>
            <p:cNvPr id="407" name="Google Shape;407;p22"/>
            <p:cNvSpPr/>
            <p:nvPr/>
          </p:nvSpPr>
          <p:spPr>
            <a:xfrm>
              <a:off x="5435599" y="2016369"/>
              <a:ext cx="2160955" cy="2081286"/>
            </a:xfrm>
            <a:prstGeom prst="ellipse">
              <a:avLst/>
            </a:prstGeom>
            <a:solidFill>
              <a:schemeClr val="lt1"/>
            </a:solidFill>
            <a:ln cap="flat" cmpd="sng" w="762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8" name="Google Shape;408;p22"/>
            <p:cNvSpPr/>
            <p:nvPr/>
          </p:nvSpPr>
          <p:spPr>
            <a:xfrm>
              <a:off x="6091352" y="327607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9" name="Google Shape;409;p22"/>
            <p:cNvSpPr/>
            <p:nvPr/>
          </p:nvSpPr>
          <p:spPr>
            <a:xfrm>
              <a:off x="6559577" y="3256265"/>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0" name="Google Shape;410;p22"/>
            <p:cNvSpPr/>
            <p:nvPr/>
          </p:nvSpPr>
          <p:spPr>
            <a:xfrm>
              <a:off x="5731886" y="2687401"/>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1" name="Google Shape;411;p22"/>
            <p:cNvSpPr/>
            <p:nvPr/>
          </p:nvSpPr>
          <p:spPr>
            <a:xfrm>
              <a:off x="63047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2" name="Google Shape;412;p22"/>
            <p:cNvSpPr/>
            <p:nvPr/>
          </p:nvSpPr>
          <p:spPr>
            <a:xfrm>
              <a:off x="69506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nvGrpSpPr>
          <p:cNvPr id="413" name="Google Shape;413;p22"/>
          <p:cNvGrpSpPr/>
          <p:nvPr/>
        </p:nvGrpSpPr>
        <p:grpSpPr>
          <a:xfrm>
            <a:off x="8909792" y="1587253"/>
            <a:ext cx="2160955" cy="2081286"/>
            <a:chOff x="5435599" y="2016369"/>
            <a:chExt cx="2160955" cy="2081286"/>
          </a:xfrm>
        </p:grpSpPr>
        <p:sp>
          <p:nvSpPr>
            <p:cNvPr id="414" name="Google Shape;414;p22"/>
            <p:cNvSpPr/>
            <p:nvPr/>
          </p:nvSpPr>
          <p:spPr>
            <a:xfrm>
              <a:off x="5435599" y="2016369"/>
              <a:ext cx="2160955" cy="2081286"/>
            </a:xfrm>
            <a:prstGeom prst="ellipse">
              <a:avLst/>
            </a:prstGeom>
            <a:solidFill>
              <a:schemeClr val="lt1"/>
            </a:solidFill>
            <a:ln cap="flat" cmpd="sng" w="762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5" name="Google Shape;415;p22"/>
            <p:cNvSpPr/>
            <p:nvPr/>
          </p:nvSpPr>
          <p:spPr>
            <a:xfrm>
              <a:off x="6091352" y="327607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6" name="Google Shape;416;p22"/>
            <p:cNvSpPr/>
            <p:nvPr/>
          </p:nvSpPr>
          <p:spPr>
            <a:xfrm>
              <a:off x="6559577" y="3256265"/>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7" name="Google Shape;417;p22"/>
            <p:cNvSpPr/>
            <p:nvPr/>
          </p:nvSpPr>
          <p:spPr>
            <a:xfrm>
              <a:off x="5731886" y="2687401"/>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8" name="Google Shape;418;p22"/>
            <p:cNvSpPr/>
            <p:nvPr/>
          </p:nvSpPr>
          <p:spPr>
            <a:xfrm>
              <a:off x="63047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19" name="Google Shape;419;p22"/>
            <p:cNvSpPr/>
            <p:nvPr/>
          </p:nvSpPr>
          <p:spPr>
            <a:xfrm>
              <a:off x="6950654" y="2698830"/>
              <a:ext cx="359466" cy="369611"/>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420" name="Google Shape;420;p22"/>
          <p:cNvSpPr txBox="1"/>
          <p:nvPr/>
        </p:nvSpPr>
        <p:spPr>
          <a:xfrm>
            <a:off x="417900" y="1232300"/>
            <a:ext cx="1198800" cy="1360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421" name="Google Shape;421;p22"/>
          <p:cNvSpPr txBox="1"/>
          <p:nvPr/>
        </p:nvSpPr>
        <p:spPr>
          <a:xfrm>
            <a:off x="5398413" y="4468425"/>
            <a:ext cx="13179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rgbClr val="FF0000"/>
              </a:buClr>
              <a:buSzPts val="3600"/>
              <a:buFont typeface="Arial"/>
              <a:buNone/>
            </a:pPr>
            <a:r>
              <a:rPr lang="en-US" sz="3600">
                <a:solidFill>
                  <a:srgbClr val="FF0000"/>
                </a:solidFill>
                <a:latin typeface="Calibri"/>
                <a:ea typeface="Calibri"/>
                <a:cs typeface="Calibri"/>
                <a:sym typeface="Calibri"/>
              </a:rPr>
              <a:t>5</a:t>
            </a:r>
            <a:endParaRPr>
              <a:latin typeface="Calibri"/>
              <a:ea typeface="Calibri"/>
              <a:cs typeface="Calibri"/>
              <a:sym typeface="Calibri"/>
            </a:endParaRPr>
          </a:p>
        </p:txBody>
      </p:sp>
      <p:sp>
        <p:nvSpPr>
          <p:cNvPr id="422" name="Google Shape;422;p22"/>
          <p:cNvSpPr txBox="1"/>
          <p:nvPr/>
        </p:nvSpPr>
        <p:spPr>
          <a:xfrm>
            <a:off x="5437038" y="5753125"/>
            <a:ext cx="13179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3600">
                <a:solidFill>
                  <a:srgbClr val="FF0000"/>
                </a:solidFill>
                <a:latin typeface="Calibri"/>
                <a:ea typeface="Calibri"/>
                <a:cs typeface="Calibri"/>
                <a:sym typeface="Calibri"/>
              </a:rPr>
              <a:t>4</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1000"/>
                                        <p:tgtEl>
                                          <p:spTgt spid="4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2"/>
                                        </p:tgtEl>
                                        <p:attrNameLst>
                                          <p:attrName>style.visibility</p:attrName>
                                        </p:attrNameLst>
                                      </p:cBhvr>
                                      <p:to>
                                        <p:strVal val="visible"/>
                                      </p:to>
                                    </p:set>
                                    <p:animEffect filter="fade" transition="in">
                                      <p:cBhvr>
                                        <p:cTn dur="1000"/>
                                        <p:tgtEl>
                                          <p:spTgt spid="4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23"/>
          <p:cNvSpPr txBox="1"/>
          <p:nvPr/>
        </p:nvSpPr>
        <p:spPr>
          <a:xfrm>
            <a:off x="4613575" y="263225"/>
            <a:ext cx="3089700" cy="69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000000"/>
                </a:solidFill>
                <a:latin typeface="Calibri"/>
                <a:ea typeface="Calibri"/>
                <a:cs typeface="Calibri"/>
                <a:sym typeface="Calibri"/>
              </a:rPr>
              <a:t>Time to Think</a:t>
            </a:r>
            <a:endParaRPr b="1" i="0" sz="3600" u="none" cap="none" strike="noStrike">
              <a:solidFill>
                <a:srgbClr val="000000"/>
              </a:solidFill>
              <a:latin typeface="Calibri"/>
              <a:ea typeface="Calibri"/>
              <a:cs typeface="Calibri"/>
              <a:sym typeface="Calibri"/>
            </a:endParaRPr>
          </a:p>
        </p:txBody>
      </p:sp>
      <p:sp>
        <p:nvSpPr>
          <p:cNvPr id="428" name="Google Shape;428;p23"/>
          <p:cNvSpPr txBox="1"/>
          <p:nvPr/>
        </p:nvSpPr>
        <p:spPr>
          <a:xfrm>
            <a:off x="1198999" y="919770"/>
            <a:ext cx="9918852" cy="484095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342900" lvl="0" marL="342900" marR="0" rtl="0" algn="l">
              <a:lnSpc>
                <a:spcPct val="115000"/>
              </a:lnSpc>
              <a:spcBef>
                <a:spcPts val="0"/>
              </a:spcBef>
              <a:spcAft>
                <a:spcPts val="0"/>
              </a:spcAft>
              <a:buClr>
                <a:srgbClr val="000000"/>
              </a:buClr>
              <a:buSzPts val="2400"/>
              <a:buFont typeface="Arial"/>
              <a:buAutoNum type="arabicPeriod"/>
            </a:pPr>
            <a:r>
              <a:rPr b="1" i="0" lang="en-US" sz="2400" u="none" cap="none" strike="noStrike">
                <a:solidFill>
                  <a:srgbClr val="000000"/>
                </a:solidFill>
                <a:latin typeface="Calibri"/>
                <a:ea typeface="Calibri"/>
                <a:cs typeface="Calibri"/>
                <a:sym typeface="Calibri"/>
              </a:rPr>
              <a:t>In the previous slide, how many times is the number repeated? What kind of addition will happen if we add all these numbers? </a:t>
            </a:r>
            <a:endParaRPr b="0" i="0" sz="2400" u="none" cap="none" strike="noStrike">
              <a:solidFill>
                <a:srgbClr val="FF0000"/>
              </a:solidFill>
              <a:latin typeface="Calibri"/>
              <a:ea typeface="Calibri"/>
              <a:cs typeface="Calibri"/>
              <a:sym typeface="Calibri"/>
            </a:endParaRPr>
          </a:p>
          <a:p>
            <a:pPr indent="-254000" lvl="0" marL="342900" marR="0" rtl="0" algn="l">
              <a:lnSpc>
                <a:spcPct val="115000"/>
              </a:lnSpc>
              <a:spcBef>
                <a:spcPts val="0"/>
              </a:spcBef>
              <a:spcAft>
                <a:spcPts val="0"/>
              </a:spcAft>
              <a:buClr>
                <a:srgbClr val="000000"/>
              </a:buClr>
              <a:buSzPts val="1400"/>
              <a:buFont typeface="Arial"/>
              <a:buNone/>
            </a:pPr>
            <a:r>
              <a:t/>
            </a:r>
            <a:endParaRPr sz="2400">
              <a:solidFill>
                <a:srgbClr val="FF0000"/>
              </a:solidFill>
              <a:latin typeface="Calibri"/>
              <a:ea typeface="Calibri"/>
              <a:cs typeface="Calibri"/>
              <a:sym typeface="Calibri"/>
            </a:endParaRPr>
          </a:p>
          <a:p>
            <a:pPr indent="-254000" lvl="0" marL="342900" marR="0" rtl="0" algn="l">
              <a:lnSpc>
                <a:spcPct val="115000"/>
              </a:lnSpc>
              <a:spcBef>
                <a:spcPts val="0"/>
              </a:spcBef>
              <a:spcAft>
                <a:spcPts val="0"/>
              </a:spcAft>
              <a:buClr>
                <a:srgbClr val="000000"/>
              </a:buClr>
              <a:buSzPts val="1400"/>
              <a:buFont typeface="Arial"/>
              <a:buNone/>
            </a:pPr>
            <a:r>
              <a:t/>
            </a:r>
            <a:endParaRPr sz="2400">
              <a:solidFill>
                <a:srgbClr val="FF0000"/>
              </a:solidFill>
              <a:latin typeface="Calibri"/>
              <a:ea typeface="Calibri"/>
              <a:cs typeface="Calibri"/>
              <a:sym typeface="Calibri"/>
            </a:endParaRPr>
          </a:p>
          <a:p>
            <a:pPr indent="0" lvl="0" marL="0" marR="0" rtl="0" algn="l">
              <a:lnSpc>
                <a:spcPct val="115000"/>
              </a:lnSpc>
              <a:spcBef>
                <a:spcPts val="0"/>
              </a:spcBef>
              <a:spcAft>
                <a:spcPts val="0"/>
              </a:spcAft>
              <a:buNone/>
            </a:pPr>
            <a:r>
              <a:rPr b="1" i="0" lang="en-US" sz="2400" u="none" cap="none" strike="noStrike">
                <a:solidFill>
                  <a:srgbClr val="000000"/>
                </a:solidFill>
                <a:latin typeface="Calibri"/>
                <a:ea typeface="Calibri"/>
                <a:cs typeface="Calibri"/>
                <a:sym typeface="Calibri"/>
              </a:rPr>
              <a:t>2. What is the answer using addition and the answer using multiplication as equal groups of? What do you notice about the answers?</a:t>
            </a:r>
            <a:endParaRPr b="0" i="0" sz="2400" u="none" cap="none" strike="noStrike">
              <a:solidFill>
                <a:srgbClr val="FF0000"/>
              </a:solidFill>
              <a:latin typeface="Calibri"/>
              <a:ea typeface="Calibri"/>
              <a:cs typeface="Calibri"/>
              <a:sym typeface="Calibri"/>
            </a:endParaRPr>
          </a:p>
          <a:p>
            <a:pPr indent="0" lvl="0" marL="457200" marR="0" rtl="0" algn="l">
              <a:lnSpc>
                <a:spcPct val="115000"/>
              </a:lnSpc>
              <a:spcBef>
                <a:spcPts val="0"/>
              </a:spcBef>
              <a:spcAft>
                <a:spcPts val="0"/>
              </a:spcAft>
              <a:buClr>
                <a:schemeClr val="dk1"/>
              </a:buClr>
              <a:buSzPts val="1100"/>
              <a:buFont typeface="Arial"/>
              <a:buNone/>
            </a:pPr>
            <a:r>
              <a:t/>
            </a:r>
            <a:endParaRPr b="0" i="0" sz="1800" u="none" cap="none" strike="noStrike">
              <a:solidFill>
                <a:schemeClr val="dk1"/>
              </a:solidFill>
              <a:latin typeface="Arial"/>
              <a:ea typeface="Arial"/>
              <a:cs typeface="Arial"/>
              <a:sym typeface="Arial"/>
            </a:endParaRPr>
          </a:p>
          <a:p>
            <a:pPr indent="457200" lvl="0" marL="0" marR="0" rtl="0" algn="l">
              <a:lnSpc>
                <a:spcPct val="115000"/>
              </a:lnSpc>
              <a:spcBef>
                <a:spcPts val="0"/>
              </a:spcBef>
              <a:spcAft>
                <a:spcPts val="0"/>
              </a:spcAft>
              <a:buClr>
                <a:schemeClr val="dk1"/>
              </a:buClr>
              <a:buSzPts val="1100"/>
              <a:buFont typeface="Arial"/>
              <a:buNone/>
            </a:pPr>
            <a:r>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429" name="Google Shape;429;p23"/>
          <p:cNvSpPr/>
          <p:nvPr/>
        </p:nvSpPr>
        <p:spPr>
          <a:xfrm>
            <a:off x="279325" y="4633625"/>
            <a:ext cx="361500" cy="512700"/>
          </a:xfrm>
          <a:prstGeom prst="chevron">
            <a:avLst>
              <a:gd fmla="val 50000" name="adj"/>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0" name="Google Shape;430;p23"/>
          <p:cNvSpPr/>
          <p:nvPr/>
        </p:nvSpPr>
        <p:spPr>
          <a:xfrm>
            <a:off x="248845" y="2459845"/>
            <a:ext cx="361500" cy="512700"/>
          </a:xfrm>
          <a:prstGeom prst="chevron">
            <a:avLst>
              <a:gd fmla="val 50000" name="adj"/>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1" name="Google Shape;431;p23"/>
          <p:cNvSpPr txBox="1"/>
          <p:nvPr/>
        </p:nvSpPr>
        <p:spPr>
          <a:xfrm rot="1092710">
            <a:off x="8645722" y="-481"/>
            <a:ext cx="706490" cy="1087768"/>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sp>
        <p:nvSpPr>
          <p:cNvPr id="432" name="Google Shape;432;p23"/>
          <p:cNvSpPr txBox="1"/>
          <p:nvPr/>
        </p:nvSpPr>
        <p:spPr>
          <a:xfrm rot="9711906">
            <a:off x="3179567" y="161039"/>
            <a:ext cx="706494" cy="1087584"/>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sp>
        <p:nvSpPr>
          <p:cNvPr id="433" name="Google Shape;433;p23"/>
          <p:cNvSpPr txBox="1"/>
          <p:nvPr/>
        </p:nvSpPr>
        <p:spPr>
          <a:xfrm rot="-822348">
            <a:off x="3807174" y="-527"/>
            <a:ext cx="706518" cy="1087863"/>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sp>
        <p:nvSpPr>
          <p:cNvPr id="434" name="Google Shape;434;p23"/>
          <p:cNvSpPr txBox="1"/>
          <p:nvPr/>
        </p:nvSpPr>
        <p:spPr>
          <a:xfrm rot="9121232">
            <a:off x="7916990" y="65791"/>
            <a:ext cx="706589" cy="108759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pic>
        <p:nvPicPr>
          <p:cNvPr descr="C:\Users\Snezana Calovska\Desktop\MathTeacherCoach (1).png" id="435" name="Google Shape;435;p23"/>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436" name="Google Shape;436;p23"/>
          <p:cNvSpPr/>
          <p:nvPr/>
        </p:nvSpPr>
        <p:spPr>
          <a:xfrm>
            <a:off x="82641" y="5772559"/>
            <a:ext cx="12046773" cy="830997"/>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None/>
            </a:pPr>
            <a:r>
              <a:rPr b="1" i="0" lang="en-US" sz="2400" u="none" cap="none" strike="noStrike">
                <a:solidFill>
                  <a:schemeClr val="dk1"/>
                </a:solidFill>
                <a:latin typeface="Calibri"/>
                <a:ea typeface="Calibri"/>
                <a:cs typeface="Calibri"/>
                <a:sym typeface="Calibri"/>
              </a:rPr>
              <a:t>The number of groups determine how many times the number of dots will be added repeatedly.</a:t>
            </a:r>
            <a:endParaRPr b="1" i="0" sz="2400" u="none" cap="none" strike="noStrike">
              <a:solidFill>
                <a:schemeClr val="dk1"/>
              </a:solidFill>
              <a:latin typeface="Calibri"/>
              <a:ea typeface="Calibri"/>
              <a:cs typeface="Calibri"/>
              <a:sym typeface="Calibri"/>
            </a:endParaRPr>
          </a:p>
        </p:txBody>
      </p:sp>
      <p:sp>
        <p:nvSpPr>
          <p:cNvPr id="437" name="Google Shape;437;p23"/>
          <p:cNvSpPr txBox="1"/>
          <p:nvPr/>
        </p:nvSpPr>
        <p:spPr>
          <a:xfrm>
            <a:off x="1199000" y="2013350"/>
            <a:ext cx="9966600" cy="1249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Font typeface="Arial"/>
              <a:buNone/>
            </a:pPr>
            <a:r>
              <a:rPr lang="en-US" sz="2400">
                <a:solidFill>
                  <a:srgbClr val="FF0000"/>
                </a:solidFill>
                <a:latin typeface="Calibri"/>
                <a:ea typeface="Calibri"/>
                <a:cs typeface="Calibri"/>
                <a:sym typeface="Calibri"/>
              </a:rPr>
              <a:t>The number 5 is repeated 4 times. Adding these numbers is a kind of repeated addition.</a:t>
            </a:r>
            <a:endParaRPr>
              <a:solidFill>
                <a:schemeClr val="dk1"/>
              </a:solidFill>
            </a:endParaRPr>
          </a:p>
          <a:p>
            <a:pPr indent="0" lvl="0" marL="0" rtl="0" algn="l">
              <a:spcBef>
                <a:spcPts val="0"/>
              </a:spcBef>
              <a:spcAft>
                <a:spcPts val="0"/>
              </a:spcAft>
              <a:buNone/>
            </a:pPr>
            <a:r>
              <a:t/>
            </a:r>
            <a:endParaRPr>
              <a:latin typeface="Calibri"/>
              <a:ea typeface="Calibri"/>
              <a:cs typeface="Calibri"/>
              <a:sym typeface="Calibri"/>
            </a:endParaRPr>
          </a:p>
        </p:txBody>
      </p:sp>
      <p:sp>
        <p:nvSpPr>
          <p:cNvPr id="438" name="Google Shape;438;p23"/>
          <p:cNvSpPr txBox="1"/>
          <p:nvPr/>
        </p:nvSpPr>
        <p:spPr>
          <a:xfrm>
            <a:off x="1199000" y="3918350"/>
            <a:ext cx="9966600" cy="2099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US" sz="2400">
                <a:solidFill>
                  <a:srgbClr val="FF0000"/>
                </a:solidFill>
                <a:latin typeface="Calibri"/>
                <a:ea typeface="Calibri"/>
                <a:cs typeface="Calibri"/>
                <a:sym typeface="Calibri"/>
              </a:rPr>
              <a:t>Using addition, 5 + 5 + 5 + 5 = 20</a:t>
            </a:r>
            <a:endParaRPr>
              <a:solidFill>
                <a:schemeClr val="dk1"/>
              </a:solidFill>
            </a:endParaRPr>
          </a:p>
          <a:p>
            <a:pPr indent="0" lvl="0" marL="0" rtl="0" algn="l">
              <a:lnSpc>
                <a:spcPct val="115000"/>
              </a:lnSpc>
              <a:spcBef>
                <a:spcPts val="0"/>
              </a:spcBef>
              <a:spcAft>
                <a:spcPts val="0"/>
              </a:spcAft>
              <a:buNone/>
            </a:pPr>
            <a:r>
              <a:rPr lang="en-US" sz="2400">
                <a:solidFill>
                  <a:srgbClr val="FF0000"/>
                </a:solidFill>
                <a:latin typeface="Calibri"/>
                <a:ea typeface="Calibri"/>
                <a:cs typeface="Calibri"/>
                <a:sym typeface="Calibri"/>
              </a:rPr>
              <a:t>Using multiplication, 4 groups of 5 is 4 x 5 = 20 </a:t>
            </a:r>
            <a:endParaRPr>
              <a:solidFill>
                <a:schemeClr val="dk1"/>
              </a:solidFill>
            </a:endParaRPr>
          </a:p>
          <a:p>
            <a:pPr indent="0" lvl="0" marL="0" rtl="0" algn="l">
              <a:lnSpc>
                <a:spcPct val="115000"/>
              </a:lnSpc>
              <a:spcBef>
                <a:spcPts val="0"/>
              </a:spcBef>
              <a:spcAft>
                <a:spcPts val="0"/>
              </a:spcAft>
              <a:buNone/>
            </a:pPr>
            <a:r>
              <a:rPr lang="en-US" sz="2400">
                <a:solidFill>
                  <a:srgbClr val="FF0000"/>
                </a:solidFill>
                <a:latin typeface="Calibri"/>
                <a:ea typeface="Calibri"/>
                <a:cs typeface="Calibri"/>
                <a:sym typeface="Calibri"/>
              </a:rPr>
              <a:t>Using repeated addition and the equal groups strategy will produce the same answer. </a:t>
            </a:r>
            <a:endParaRPr sz="2400">
              <a:solidFill>
                <a:srgbClr val="FF0000"/>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7"/>
                                        </p:tgtEl>
                                        <p:attrNameLst>
                                          <p:attrName>style.visibility</p:attrName>
                                        </p:attrNameLst>
                                      </p:cBhvr>
                                      <p:to>
                                        <p:strVal val="visible"/>
                                      </p:to>
                                    </p:set>
                                    <p:animEffect filter="fade" transition="in">
                                      <p:cBhvr>
                                        <p:cTn dur="1000"/>
                                        <p:tgtEl>
                                          <p:spTgt spid="4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8"/>
                                        </p:tgtEl>
                                        <p:attrNameLst>
                                          <p:attrName>style.visibility</p:attrName>
                                        </p:attrNameLst>
                                      </p:cBhvr>
                                      <p:to>
                                        <p:strVal val="visible"/>
                                      </p:to>
                                    </p:set>
                                    <p:animEffect filter="fade" transition="in">
                                      <p:cBhvr>
                                        <p:cTn dur="1000"/>
                                        <p:tgtEl>
                                          <p:spTgt spid="4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36"/>
                                        </p:tgtEl>
                                        <p:attrNameLst>
                                          <p:attrName>style.visibility</p:attrName>
                                        </p:attrNameLst>
                                      </p:cBhvr>
                                      <p:to>
                                        <p:strVal val="visible"/>
                                      </p:to>
                                    </p:set>
                                    <p:anim calcmode="lin" valueType="num">
                                      <p:cBhvr additive="base">
                                        <p:cTn dur="500"/>
                                        <p:tgtEl>
                                          <p:spTgt spid="43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pic>
        <p:nvPicPr>
          <p:cNvPr descr="C:\Users\Snezana Calovska\Desktop\MathTeacherCoach (1).png" id="443" name="Google Shape;443;p24"/>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444" name="Google Shape;444;p24"/>
          <p:cNvSpPr/>
          <p:nvPr/>
        </p:nvSpPr>
        <p:spPr>
          <a:xfrm>
            <a:off x="0" y="-308001"/>
            <a:ext cx="17464871" cy="66172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br>
              <a:rPr b="0" i="0" lang="en-US" sz="1100" u="none" cap="none" strike="noStrike">
                <a:solidFill>
                  <a:schemeClr val="dk1"/>
                </a:solidFill>
                <a:latin typeface="Arial"/>
                <a:ea typeface="Arial"/>
                <a:cs typeface="Arial"/>
                <a:sym typeface="Arial"/>
              </a:rPr>
            </a:b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45" name="Google Shape;445;p24"/>
          <p:cNvSpPr/>
          <p:nvPr/>
        </p:nvSpPr>
        <p:spPr>
          <a:xfrm>
            <a:off x="728723" y="0"/>
            <a:ext cx="10689554" cy="1938992"/>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3600" u="none" cap="none" strike="noStrike">
                <a:solidFill>
                  <a:schemeClr val="dk1"/>
                </a:solidFill>
                <a:latin typeface="Calibri"/>
                <a:ea typeface="Calibri"/>
                <a:cs typeface="Calibri"/>
                <a:sym typeface="Calibri"/>
              </a:rPr>
              <a:t>Katy has 3 paper bags. She put 8 jelly beans in each bag. How many jelly beans does she have?</a:t>
            </a:r>
            <a:endParaRPr/>
          </a:p>
          <a:p>
            <a:pPr indent="0" lvl="0" marL="0" marR="0" rtl="0" algn="l">
              <a:lnSpc>
                <a:spcPct val="100000"/>
              </a:lnSpc>
              <a:spcBef>
                <a:spcPts val="0"/>
              </a:spcBef>
              <a:spcAft>
                <a:spcPts val="0"/>
              </a:spcAft>
              <a:buNone/>
            </a:pPr>
            <a:r>
              <a:rPr b="0" i="0" lang="en-US" sz="3200" u="none" cap="none" strike="noStrike">
                <a:solidFill>
                  <a:schemeClr val="dk1"/>
                </a:solidFill>
                <a:latin typeface="Calibri"/>
                <a:ea typeface="Calibri"/>
                <a:cs typeface="Calibri"/>
                <a:sym typeface="Calibri"/>
              </a:rPr>
              <a:t>Draw 3 paper</a:t>
            </a:r>
            <a:r>
              <a:rPr b="0" i="0" lang="en-US" sz="3200" u="none" cap="none" strike="noStrike">
                <a:solidFill>
                  <a:schemeClr val="dk1"/>
                </a:solidFill>
                <a:latin typeface="Calibri"/>
                <a:ea typeface="Calibri"/>
                <a:cs typeface="Calibri"/>
                <a:sym typeface="Calibri"/>
              </a:rPr>
              <a:t> bags of 8 jelly beans.</a:t>
            </a:r>
            <a:endParaRPr b="0" i="0" sz="3200" u="none" cap="none" strike="noStrike">
              <a:solidFill>
                <a:schemeClr val="dk1"/>
              </a:solidFill>
              <a:latin typeface="Calibri"/>
              <a:ea typeface="Calibri"/>
              <a:cs typeface="Calibri"/>
              <a:sym typeface="Calibri"/>
            </a:endParaRPr>
          </a:p>
        </p:txBody>
      </p:sp>
      <p:grpSp>
        <p:nvGrpSpPr>
          <p:cNvPr id="446" name="Google Shape;446;p24"/>
          <p:cNvGrpSpPr/>
          <p:nvPr/>
        </p:nvGrpSpPr>
        <p:grpSpPr>
          <a:xfrm>
            <a:off x="1882029" y="2246992"/>
            <a:ext cx="2779151" cy="3399863"/>
            <a:chOff x="0" y="0"/>
            <a:chExt cx="1478280" cy="1861820"/>
          </a:xfrm>
        </p:grpSpPr>
        <p:pic>
          <p:nvPicPr>
            <p:cNvPr descr="Free Paper Bag Cliparts, Download Free Clip Art, Free Clip Art on Clipart  Library" id="447" name="Google Shape;447;p24"/>
            <p:cNvPicPr preferRelativeResize="0"/>
            <p:nvPr/>
          </p:nvPicPr>
          <p:blipFill rotWithShape="1">
            <a:blip r:embed="rId4">
              <a:alphaModFix/>
            </a:blip>
            <a:srcRect b="0" l="0" r="0" t="0"/>
            <a:stretch/>
          </p:blipFill>
          <p:spPr>
            <a:xfrm>
              <a:off x="0" y="0"/>
              <a:ext cx="1478280" cy="1861820"/>
            </a:xfrm>
            <a:prstGeom prst="rect">
              <a:avLst/>
            </a:prstGeom>
            <a:noFill/>
            <a:ln>
              <a:noFill/>
            </a:ln>
          </p:spPr>
        </p:pic>
        <p:pic>
          <p:nvPicPr>
            <p:cNvPr descr="Free Jelly Bean Clipart, Download Free Clip Art, Free Clip Art on Clipart  Library" id="448" name="Google Shape;448;p24"/>
            <p:cNvPicPr preferRelativeResize="0"/>
            <p:nvPr/>
          </p:nvPicPr>
          <p:blipFill rotWithShape="1">
            <a:blip r:embed="rId5">
              <a:alphaModFix/>
            </a:blip>
            <a:srcRect b="0" l="0" r="0" t="0"/>
            <a:stretch/>
          </p:blipFill>
          <p:spPr>
            <a:xfrm>
              <a:off x="568036" y="408709"/>
              <a:ext cx="778510" cy="481330"/>
            </a:xfrm>
            <a:prstGeom prst="rect">
              <a:avLst/>
            </a:prstGeom>
            <a:noFill/>
            <a:ln>
              <a:noFill/>
            </a:ln>
          </p:spPr>
        </p:pic>
        <p:pic>
          <p:nvPicPr>
            <p:cNvPr descr="Free Jelly Bean Clipart, Download Free Clip Art, Free Clip Art on Clipart  Library" id="449" name="Google Shape;449;p24"/>
            <p:cNvPicPr preferRelativeResize="0"/>
            <p:nvPr/>
          </p:nvPicPr>
          <p:blipFill rotWithShape="1">
            <a:blip r:embed="rId5">
              <a:alphaModFix/>
            </a:blip>
            <a:srcRect b="0" l="0" r="0" t="0"/>
            <a:stretch/>
          </p:blipFill>
          <p:spPr>
            <a:xfrm>
              <a:off x="568036" y="886691"/>
              <a:ext cx="778510" cy="481330"/>
            </a:xfrm>
            <a:prstGeom prst="rect">
              <a:avLst/>
            </a:prstGeom>
            <a:noFill/>
            <a:ln>
              <a:noFill/>
            </a:ln>
          </p:spPr>
        </p:pic>
        <p:pic>
          <p:nvPicPr>
            <p:cNvPr descr="Free Jelly Bean Clipart, Download Free Clip Art, Free Clip Art on Clipart  Library" id="450" name="Google Shape;450;p24"/>
            <p:cNvPicPr preferRelativeResize="0"/>
            <p:nvPr/>
          </p:nvPicPr>
          <p:blipFill rotWithShape="1">
            <a:blip r:embed="rId6">
              <a:alphaModFix/>
            </a:blip>
            <a:srcRect b="40052" l="1" r="49979" t="0"/>
            <a:stretch/>
          </p:blipFill>
          <p:spPr>
            <a:xfrm rot="-603092">
              <a:off x="578427" y="1357745"/>
              <a:ext cx="387985" cy="287655"/>
            </a:xfrm>
            <a:prstGeom prst="rect">
              <a:avLst/>
            </a:prstGeom>
            <a:noFill/>
            <a:ln>
              <a:noFill/>
            </a:ln>
          </p:spPr>
        </p:pic>
        <p:pic>
          <p:nvPicPr>
            <p:cNvPr descr="Free Jelly Bean Clipart, Download Free Clip Art, Free Clip Art on Clipart  Library" id="451" name="Google Shape;451;p24"/>
            <p:cNvPicPr preferRelativeResize="0"/>
            <p:nvPr/>
          </p:nvPicPr>
          <p:blipFill rotWithShape="1">
            <a:blip r:embed="rId6">
              <a:alphaModFix/>
            </a:blip>
            <a:srcRect b="40052" l="1" r="49979" t="0"/>
            <a:stretch/>
          </p:blipFill>
          <p:spPr>
            <a:xfrm rot="-603092">
              <a:off x="952500" y="1378527"/>
              <a:ext cx="387985" cy="287655"/>
            </a:xfrm>
            <a:prstGeom prst="rect">
              <a:avLst/>
            </a:prstGeom>
            <a:noFill/>
            <a:ln>
              <a:noFill/>
            </a:ln>
          </p:spPr>
        </p:pic>
      </p:grpSp>
      <p:grpSp>
        <p:nvGrpSpPr>
          <p:cNvPr id="452" name="Google Shape;452;p24"/>
          <p:cNvGrpSpPr/>
          <p:nvPr/>
        </p:nvGrpSpPr>
        <p:grpSpPr>
          <a:xfrm>
            <a:off x="4634650" y="2256456"/>
            <a:ext cx="2779151" cy="3399863"/>
            <a:chOff x="0" y="0"/>
            <a:chExt cx="1478280" cy="1861820"/>
          </a:xfrm>
        </p:grpSpPr>
        <p:pic>
          <p:nvPicPr>
            <p:cNvPr descr="Free Paper Bag Cliparts, Download Free Clip Art, Free Clip Art on Clipart  Library" id="453" name="Google Shape;453;p24"/>
            <p:cNvPicPr preferRelativeResize="0"/>
            <p:nvPr/>
          </p:nvPicPr>
          <p:blipFill rotWithShape="1">
            <a:blip r:embed="rId4">
              <a:alphaModFix/>
            </a:blip>
            <a:srcRect b="0" l="0" r="0" t="0"/>
            <a:stretch/>
          </p:blipFill>
          <p:spPr>
            <a:xfrm>
              <a:off x="0" y="0"/>
              <a:ext cx="1478280" cy="1861820"/>
            </a:xfrm>
            <a:prstGeom prst="rect">
              <a:avLst/>
            </a:prstGeom>
            <a:noFill/>
            <a:ln>
              <a:noFill/>
            </a:ln>
          </p:spPr>
        </p:pic>
        <p:pic>
          <p:nvPicPr>
            <p:cNvPr descr="Free Jelly Bean Clipart, Download Free Clip Art, Free Clip Art on Clipart  Library" id="454" name="Google Shape;454;p24"/>
            <p:cNvPicPr preferRelativeResize="0"/>
            <p:nvPr/>
          </p:nvPicPr>
          <p:blipFill rotWithShape="1">
            <a:blip r:embed="rId5">
              <a:alphaModFix/>
            </a:blip>
            <a:srcRect b="0" l="0" r="0" t="0"/>
            <a:stretch/>
          </p:blipFill>
          <p:spPr>
            <a:xfrm>
              <a:off x="568036" y="408709"/>
              <a:ext cx="778510" cy="481330"/>
            </a:xfrm>
            <a:prstGeom prst="rect">
              <a:avLst/>
            </a:prstGeom>
            <a:noFill/>
            <a:ln>
              <a:noFill/>
            </a:ln>
          </p:spPr>
        </p:pic>
        <p:pic>
          <p:nvPicPr>
            <p:cNvPr descr="Free Jelly Bean Clipart, Download Free Clip Art, Free Clip Art on Clipart  Library" id="455" name="Google Shape;455;p24"/>
            <p:cNvPicPr preferRelativeResize="0"/>
            <p:nvPr/>
          </p:nvPicPr>
          <p:blipFill rotWithShape="1">
            <a:blip r:embed="rId5">
              <a:alphaModFix/>
            </a:blip>
            <a:srcRect b="0" l="0" r="0" t="0"/>
            <a:stretch/>
          </p:blipFill>
          <p:spPr>
            <a:xfrm>
              <a:off x="568036" y="886691"/>
              <a:ext cx="778510" cy="481330"/>
            </a:xfrm>
            <a:prstGeom prst="rect">
              <a:avLst/>
            </a:prstGeom>
            <a:noFill/>
            <a:ln>
              <a:noFill/>
            </a:ln>
          </p:spPr>
        </p:pic>
        <p:pic>
          <p:nvPicPr>
            <p:cNvPr descr="Free Jelly Bean Clipart, Download Free Clip Art, Free Clip Art on Clipart  Library" id="456" name="Google Shape;456;p24"/>
            <p:cNvPicPr preferRelativeResize="0"/>
            <p:nvPr/>
          </p:nvPicPr>
          <p:blipFill rotWithShape="1">
            <a:blip r:embed="rId6">
              <a:alphaModFix/>
            </a:blip>
            <a:srcRect b="40052" l="1" r="49979" t="0"/>
            <a:stretch/>
          </p:blipFill>
          <p:spPr>
            <a:xfrm rot="-603092">
              <a:off x="578427" y="1357745"/>
              <a:ext cx="387985" cy="287655"/>
            </a:xfrm>
            <a:prstGeom prst="rect">
              <a:avLst/>
            </a:prstGeom>
            <a:noFill/>
            <a:ln>
              <a:noFill/>
            </a:ln>
          </p:spPr>
        </p:pic>
        <p:pic>
          <p:nvPicPr>
            <p:cNvPr descr="Free Jelly Bean Clipart, Download Free Clip Art, Free Clip Art on Clipart  Library" id="457" name="Google Shape;457;p24"/>
            <p:cNvPicPr preferRelativeResize="0"/>
            <p:nvPr/>
          </p:nvPicPr>
          <p:blipFill rotWithShape="1">
            <a:blip r:embed="rId6">
              <a:alphaModFix/>
            </a:blip>
            <a:srcRect b="40052" l="1" r="49979" t="0"/>
            <a:stretch/>
          </p:blipFill>
          <p:spPr>
            <a:xfrm rot="-603092">
              <a:off x="952500" y="1378527"/>
              <a:ext cx="387985" cy="287655"/>
            </a:xfrm>
            <a:prstGeom prst="rect">
              <a:avLst/>
            </a:prstGeom>
            <a:noFill/>
            <a:ln>
              <a:noFill/>
            </a:ln>
          </p:spPr>
        </p:pic>
      </p:grpSp>
      <p:grpSp>
        <p:nvGrpSpPr>
          <p:cNvPr id="458" name="Google Shape;458;p24"/>
          <p:cNvGrpSpPr/>
          <p:nvPr/>
        </p:nvGrpSpPr>
        <p:grpSpPr>
          <a:xfrm>
            <a:off x="7376995" y="2399076"/>
            <a:ext cx="2779151" cy="3399863"/>
            <a:chOff x="0" y="0"/>
            <a:chExt cx="1478280" cy="1861820"/>
          </a:xfrm>
        </p:grpSpPr>
        <p:pic>
          <p:nvPicPr>
            <p:cNvPr descr="Free Paper Bag Cliparts, Download Free Clip Art, Free Clip Art on Clipart  Library" id="459" name="Google Shape;459;p24"/>
            <p:cNvPicPr preferRelativeResize="0"/>
            <p:nvPr/>
          </p:nvPicPr>
          <p:blipFill rotWithShape="1">
            <a:blip r:embed="rId4">
              <a:alphaModFix/>
            </a:blip>
            <a:srcRect b="0" l="0" r="0" t="0"/>
            <a:stretch/>
          </p:blipFill>
          <p:spPr>
            <a:xfrm>
              <a:off x="0" y="0"/>
              <a:ext cx="1478280" cy="1861820"/>
            </a:xfrm>
            <a:prstGeom prst="rect">
              <a:avLst/>
            </a:prstGeom>
            <a:noFill/>
            <a:ln>
              <a:noFill/>
            </a:ln>
          </p:spPr>
        </p:pic>
        <p:pic>
          <p:nvPicPr>
            <p:cNvPr descr="Free Jelly Bean Clipart, Download Free Clip Art, Free Clip Art on Clipart  Library" id="460" name="Google Shape;460;p24"/>
            <p:cNvPicPr preferRelativeResize="0"/>
            <p:nvPr/>
          </p:nvPicPr>
          <p:blipFill rotWithShape="1">
            <a:blip r:embed="rId5">
              <a:alphaModFix/>
            </a:blip>
            <a:srcRect b="0" l="0" r="0" t="0"/>
            <a:stretch/>
          </p:blipFill>
          <p:spPr>
            <a:xfrm>
              <a:off x="568036" y="408709"/>
              <a:ext cx="778510" cy="481330"/>
            </a:xfrm>
            <a:prstGeom prst="rect">
              <a:avLst/>
            </a:prstGeom>
            <a:noFill/>
            <a:ln>
              <a:noFill/>
            </a:ln>
          </p:spPr>
        </p:pic>
        <p:pic>
          <p:nvPicPr>
            <p:cNvPr descr="Free Jelly Bean Clipart, Download Free Clip Art, Free Clip Art on Clipart  Library" id="461" name="Google Shape;461;p24"/>
            <p:cNvPicPr preferRelativeResize="0"/>
            <p:nvPr/>
          </p:nvPicPr>
          <p:blipFill rotWithShape="1">
            <a:blip r:embed="rId5">
              <a:alphaModFix/>
            </a:blip>
            <a:srcRect b="0" l="0" r="0" t="0"/>
            <a:stretch/>
          </p:blipFill>
          <p:spPr>
            <a:xfrm>
              <a:off x="568036" y="886691"/>
              <a:ext cx="778510" cy="481330"/>
            </a:xfrm>
            <a:prstGeom prst="rect">
              <a:avLst/>
            </a:prstGeom>
            <a:noFill/>
            <a:ln>
              <a:noFill/>
            </a:ln>
          </p:spPr>
        </p:pic>
        <p:pic>
          <p:nvPicPr>
            <p:cNvPr descr="Free Jelly Bean Clipart, Download Free Clip Art, Free Clip Art on Clipart  Library" id="462" name="Google Shape;462;p24"/>
            <p:cNvPicPr preferRelativeResize="0"/>
            <p:nvPr/>
          </p:nvPicPr>
          <p:blipFill rotWithShape="1">
            <a:blip r:embed="rId6">
              <a:alphaModFix/>
            </a:blip>
            <a:srcRect b="40052" l="1" r="49979" t="0"/>
            <a:stretch/>
          </p:blipFill>
          <p:spPr>
            <a:xfrm rot="-603092">
              <a:off x="578427" y="1357745"/>
              <a:ext cx="387985" cy="287655"/>
            </a:xfrm>
            <a:prstGeom prst="rect">
              <a:avLst/>
            </a:prstGeom>
            <a:noFill/>
            <a:ln>
              <a:noFill/>
            </a:ln>
          </p:spPr>
        </p:pic>
        <p:pic>
          <p:nvPicPr>
            <p:cNvPr descr="Free Jelly Bean Clipart, Download Free Clip Art, Free Clip Art on Clipart  Library" id="463" name="Google Shape;463;p24"/>
            <p:cNvPicPr preferRelativeResize="0"/>
            <p:nvPr/>
          </p:nvPicPr>
          <p:blipFill rotWithShape="1">
            <a:blip r:embed="rId6">
              <a:alphaModFix/>
            </a:blip>
            <a:srcRect b="40052" l="1" r="49979" t="0"/>
            <a:stretch/>
          </p:blipFill>
          <p:spPr>
            <a:xfrm rot="-603092">
              <a:off x="952500" y="1378527"/>
              <a:ext cx="387985" cy="287655"/>
            </a:xfrm>
            <a:prstGeom prst="rect">
              <a:avLst/>
            </a:prstGeom>
            <a:noFill/>
            <a:ln>
              <a:noFill/>
            </a:ln>
          </p:spPr>
        </p:pic>
      </p:grpSp>
      <p:sp>
        <p:nvSpPr>
          <p:cNvPr id="464" name="Google Shape;464;p24"/>
          <p:cNvSpPr/>
          <p:nvPr/>
        </p:nvSpPr>
        <p:spPr>
          <a:xfrm>
            <a:off x="679448" y="5858461"/>
            <a:ext cx="10689554" cy="646331"/>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rPr b="0" i="0" lang="en-US" sz="3600" u="none" cap="none" strike="noStrike">
                <a:solidFill>
                  <a:srgbClr val="FF0000"/>
                </a:solidFill>
                <a:latin typeface="Calibri"/>
                <a:ea typeface="Calibri"/>
                <a:cs typeface="Calibri"/>
                <a:sym typeface="Calibri"/>
              </a:rPr>
              <a:t>There are 24 jellybeans.</a:t>
            </a:r>
            <a:endParaRPr b="0" i="0" sz="3200" u="none" cap="none" strike="noStrike">
              <a:solidFill>
                <a:srgbClr val="FF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gtEl>
                                        <p:attrNameLst>
                                          <p:attrName>style.visibility</p:attrName>
                                        </p:attrNameLst>
                                      </p:cBhvr>
                                      <p:to>
                                        <p:strVal val="visible"/>
                                      </p:to>
                                    </p:set>
                                    <p:animEffect filter="fade" transition="in">
                                      <p:cBhvr>
                                        <p:cTn dur="1000"/>
                                        <p:tgtEl>
                                          <p:spTgt spid="446"/>
                                        </p:tgtEl>
                                      </p:cBhvr>
                                    </p:animEffect>
                                  </p:childTnLst>
                                </p:cTn>
                              </p:par>
                              <p:par>
                                <p:cTn fill="hold" nodeType="with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1000"/>
                                        <p:tgtEl>
                                          <p:spTgt spid="452"/>
                                        </p:tgtEl>
                                      </p:cBhvr>
                                    </p:animEffect>
                                  </p:childTnLst>
                                </p:cTn>
                              </p:par>
                              <p:par>
                                <p:cTn fill="hold" nodeType="withEffect" presetClass="entr" presetID="10" presetSubtype="0">
                                  <p:stCondLst>
                                    <p:cond delay="0"/>
                                  </p:stCondLst>
                                  <p:childTnLst>
                                    <p:set>
                                      <p:cBhvr>
                                        <p:cTn dur="1" fill="hold">
                                          <p:stCondLst>
                                            <p:cond delay="0"/>
                                          </p:stCondLst>
                                        </p:cTn>
                                        <p:tgtEl>
                                          <p:spTgt spid="458"/>
                                        </p:tgtEl>
                                        <p:attrNameLst>
                                          <p:attrName>style.visibility</p:attrName>
                                        </p:attrNameLst>
                                      </p:cBhvr>
                                      <p:to>
                                        <p:strVal val="visible"/>
                                      </p:to>
                                    </p:set>
                                    <p:animEffect filter="fade" transition="in">
                                      <p:cBhvr>
                                        <p:cTn dur="1000"/>
                                        <p:tgtEl>
                                          <p:spTgt spid="4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500"/>
                                        <p:tgtEl>
                                          <p:spTgt spid="4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pic>
        <p:nvPicPr>
          <p:cNvPr descr="C:\Users\Snezana Calovska\Desktop\MathTeacherCoach (1).png" id="469" name="Google Shape;469;p25"/>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470" name="Google Shape;470;p25"/>
          <p:cNvSpPr/>
          <p:nvPr/>
        </p:nvSpPr>
        <p:spPr>
          <a:xfrm>
            <a:off x="0" y="-308001"/>
            <a:ext cx="17464871" cy="66172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br>
              <a:rPr b="0" i="0" lang="en-US" sz="1100" u="none" cap="none" strike="noStrike">
                <a:solidFill>
                  <a:schemeClr val="dk1"/>
                </a:solidFill>
                <a:latin typeface="Arial"/>
                <a:ea typeface="Arial"/>
                <a:cs typeface="Arial"/>
                <a:sym typeface="Arial"/>
              </a:rPr>
            </a:b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71" name="Google Shape;471;p25"/>
          <p:cNvSpPr/>
          <p:nvPr/>
        </p:nvSpPr>
        <p:spPr>
          <a:xfrm>
            <a:off x="728723" y="0"/>
            <a:ext cx="10689554" cy="1938992"/>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3600" u="none" cap="none" strike="noStrike">
                <a:solidFill>
                  <a:schemeClr val="dk1"/>
                </a:solidFill>
                <a:latin typeface="Calibri"/>
                <a:ea typeface="Calibri"/>
                <a:cs typeface="Calibri"/>
                <a:sym typeface="Calibri"/>
              </a:rPr>
              <a:t>Troy has 4 cups. He put 2 pebbles in each cup. How many pebbles did he put in all cups?</a:t>
            </a:r>
            <a:endParaRPr/>
          </a:p>
          <a:p>
            <a:pPr indent="0" lvl="0" marL="0" marR="0" rtl="0" algn="l">
              <a:lnSpc>
                <a:spcPct val="100000"/>
              </a:lnSpc>
              <a:spcBef>
                <a:spcPts val="0"/>
              </a:spcBef>
              <a:spcAft>
                <a:spcPts val="0"/>
              </a:spcAft>
              <a:buNone/>
            </a:pPr>
            <a:r>
              <a:rPr b="0" i="0" lang="en-US" sz="3200" u="none" cap="none" strike="noStrike">
                <a:solidFill>
                  <a:schemeClr val="dk1"/>
                </a:solidFill>
                <a:latin typeface="Calibri"/>
                <a:ea typeface="Calibri"/>
                <a:cs typeface="Calibri"/>
                <a:sym typeface="Calibri"/>
              </a:rPr>
              <a:t>Draw 4</a:t>
            </a:r>
            <a:r>
              <a:rPr b="0" i="0" lang="en-US" sz="3200" u="none" cap="none" strike="noStrike">
                <a:solidFill>
                  <a:schemeClr val="dk1"/>
                </a:solidFill>
                <a:latin typeface="Calibri"/>
                <a:ea typeface="Calibri"/>
                <a:cs typeface="Calibri"/>
                <a:sym typeface="Calibri"/>
              </a:rPr>
              <a:t> cup of 2 pebbles.</a:t>
            </a:r>
            <a:endParaRPr b="0" i="0" sz="3200" u="none" cap="none" strike="noStrike">
              <a:solidFill>
                <a:schemeClr val="dk1"/>
              </a:solidFill>
              <a:latin typeface="Calibri"/>
              <a:ea typeface="Calibri"/>
              <a:cs typeface="Calibri"/>
              <a:sym typeface="Calibri"/>
            </a:endParaRPr>
          </a:p>
        </p:txBody>
      </p:sp>
      <p:sp>
        <p:nvSpPr>
          <p:cNvPr id="472" name="Google Shape;472;p25"/>
          <p:cNvSpPr/>
          <p:nvPr/>
        </p:nvSpPr>
        <p:spPr>
          <a:xfrm>
            <a:off x="679448" y="5858461"/>
            <a:ext cx="10689554" cy="646331"/>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rPr b="0" i="0" lang="en-US" sz="3600" u="none" cap="none" strike="noStrike">
                <a:solidFill>
                  <a:srgbClr val="FF0000"/>
                </a:solidFill>
                <a:latin typeface="Calibri"/>
                <a:ea typeface="Calibri"/>
                <a:cs typeface="Calibri"/>
                <a:sym typeface="Calibri"/>
              </a:rPr>
              <a:t>There are 8 pebbles.</a:t>
            </a:r>
            <a:endParaRPr b="0" i="0" sz="3200" u="none" cap="none" strike="noStrike">
              <a:solidFill>
                <a:srgbClr val="FF0000"/>
              </a:solidFill>
              <a:latin typeface="Calibri"/>
              <a:ea typeface="Calibri"/>
              <a:cs typeface="Calibri"/>
              <a:sym typeface="Calibri"/>
            </a:endParaRPr>
          </a:p>
        </p:txBody>
      </p:sp>
      <p:grpSp>
        <p:nvGrpSpPr>
          <p:cNvPr id="473" name="Google Shape;473;p25"/>
          <p:cNvGrpSpPr/>
          <p:nvPr/>
        </p:nvGrpSpPr>
        <p:grpSpPr>
          <a:xfrm>
            <a:off x="202199" y="2336299"/>
            <a:ext cx="3754560" cy="3174474"/>
            <a:chOff x="0" y="0"/>
            <a:chExt cx="1905000" cy="1905000"/>
          </a:xfrm>
        </p:grpSpPr>
        <p:pic>
          <p:nvPicPr>
            <p:cNvPr descr="Icons" id="474" name="Google Shape;474;p25"/>
            <p:cNvPicPr preferRelativeResize="0"/>
            <p:nvPr/>
          </p:nvPicPr>
          <p:blipFill rotWithShape="1">
            <a:blip r:embed="rId4">
              <a:alphaModFix/>
            </a:blip>
            <a:srcRect b="0" l="0" r="0" t="0"/>
            <a:stretch/>
          </p:blipFill>
          <p:spPr>
            <a:xfrm>
              <a:off x="0" y="0"/>
              <a:ext cx="1905000" cy="1905000"/>
            </a:xfrm>
            <a:prstGeom prst="rect">
              <a:avLst/>
            </a:prstGeom>
            <a:noFill/>
            <a:ln>
              <a:noFill/>
            </a:ln>
          </p:spPr>
        </p:pic>
        <p:pic>
          <p:nvPicPr>
            <p:cNvPr descr="Rock Clipart Small Rock - Rock Png Clipart, Transparent Png , Transparent  Png Image - PNGitem" id="475" name="Google Shape;475;p25"/>
            <p:cNvPicPr preferRelativeResize="0"/>
            <p:nvPr/>
          </p:nvPicPr>
          <p:blipFill rotWithShape="1">
            <a:blip r:embed="rId5">
              <a:alphaModFix/>
            </a:blip>
            <a:srcRect b="0" l="0" r="0" t="0"/>
            <a:stretch/>
          </p:blipFill>
          <p:spPr>
            <a:xfrm>
              <a:off x="571500" y="546100"/>
              <a:ext cx="749300" cy="506730"/>
            </a:xfrm>
            <a:prstGeom prst="rect">
              <a:avLst/>
            </a:prstGeom>
            <a:noFill/>
            <a:ln>
              <a:noFill/>
            </a:ln>
          </p:spPr>
        </p:pic>
        <p:pic>
          <p:nvPicPr>
            <p:cNvPr descr="Rock Clipart Small Rock - Rock Png Clipart, Transparent Png , Transparent  Png Image - PNGitem" id="476" name="Google Shape;476;p25"/>
            <p:cNvPicPr preferRelativeResize="0"/>
            <p:nvPr/>
          </p:nvPicPr>
          <p:blipFill rotWithShape="1">
            <a:blip r:embed="rId5">
              <a:alphaModFix/>
            </a:blip>
            <a:srcRect b="0" l="0" r="0" t="0"/>
            <a:stretch/>
          </p:blipFill>
          <p:spPr>
            <a:xfrm>
              <a:off x="584200" y="1066800"/>
              <a:ext cx="749300" cy="506730"/>
            </a:xfrm>
            <a:prstGeom prst="rect">
              <a:avLst/>
            </a:prstGeom>
            <a:noFill/>
            <a:ln>
              <a:noFill/>
            </a:ln>
          </p:spPr>
        </p:pic>
      </p:grpSp>
      <p:grpSp>
        <p:nvGrpSpPr>
          <p:cNvPr id="477" name="Google Shape;477;p25"/>
          <p:cNvGrpSpPr/>
          <p:nvPr/>
        </p:nvGrpSpPr>
        <p:grpSpPr>
          <a:xfrm>
            <a:off x="2805039" y="2336299"/>
            <a:ext cx="3754560" cy="3174474"/>
            <a:chOff x="0" y="0"/>
            <a:chExt cx="1905000" cy="1905000"/>
          </a:xfrm>
        </p:grpSpPr>
        <p:pic>
          <p:nvPicPr>
            <p:cNvPr descr="Icons" id="478" name="Google Shape;478;p25"/>
            <p:cNvPicPr preferRelativeResize="0"/>
            <p:nvPr/>
          </p:nvPicPr>
          <p:blipFill rotWithShape="1">
            <a:blip r:embed="rId4">
              <a:alphaModFix/>
            </a:blip>
            <a:srcRect b="0" l="0" r="0" t="0"/>
            <a:stretch/>
          </p:blipFill>
          <p:spPr>
            <a:xfrm>
              <a:off x="0" y="0"/>
              <a:ext cx="1905000" cy="1905000"/>
            </a:xfrm>
            <a:prstGeom prst="rect">
              <a:avLst/>
            </a:prstGeom>
            <a:noFill/>
            <a:ln>
              <a:noFill/>
            </a:ln>
          </p:spPr>
        </p:pic>
        <p:pic>
          <p:nvPicPr>
            <p:cNvPr descr="Rock Clipart Small Rock - Rock Png Clipart, Transparent Png , Transparent  Png Image - PNGitem" id="479" name="Google Shape;479;p25"/>
            <p:cNvPicPr preferRelativeResize="0"/>
            <p:nvPr/>
          </p:nvPicPr>
          <p:blipFill rotWithShape="1">
            <a:blip r:embed="rId5">
              <a:alphaModFix/>
            </a:blip>
            <a:srcRect b="0" l="0" r="0" t="0"/>
            <a:stretch/>
          </p:blipFill>
          <p:spPr>
            <a:xfrm>
              <a:off x="571500" y="546100"/>
              <a:ext cx="749300" cy="506730"/>
            </a:xfrm>
            <a:prstGeom prst="rect">
              <a:avLst/>
            </a:prstGeom>
            <a:noFill/>
            <a:ln>
              <a:noFill/>
            </a:ln>
          </p:spPr>
        </p:pic>
        <p:pic>
          <p:nvPicPr>
            <p:cNvPr descr="Rock Clipart Small Rock - Rock Png Clipart, Transparent Png , Transparent  Png Image - PNGitem" id="480" name="Google Shape;480;p25"/>
            <p:cNvPicPr preferRelativeResize="0"/>
            <p:nvPr/>
          </p:nvPicPr>
          <p:blipFill rotWithShape="1">
            <a:blip r:embed="rId5">
              <a:alphaModFix/>
            </a:blip>
            <a:srcRect b="0" l="0" r="0" t="0"/>
            <a:stretch/>
          </p:blipFill>
          <p:spPr>
            <a:xfrm>
              <a:off x="584200" y="1066800"/>
              <a:ext cx="749300" cy="506730"/>
            </a:xfrm>
            <a:prstGeom prst="rect">
              <a:avLst/>
            </a:prstGeom>
            <a:noFill/>
            <a:ln>
              <a:noFill/>
            </a:ln>
          </p:spPr>
        </p:pic>
      </p:grpSp>
      <p:grpSp>
        <p:nvGrpSpPr>
          <p:cNvPr id="481" name="Google Shape;481;p25"/>
          <p:cNvGrpSpPr/>
          <p:nvPr/>
        </p:nvGrpSpPr>
        <p:grpSpPr>
          <a:xfrm>
            <a:off x="8036071" y="2340627"/>
            <a:ext cx="3754560" cy="3174474"/>
            <a:chOff x="0" y="0"/>
            <a:chExt cx="1905000" cy="1905000"/>
          </a:xfrm>
        </p:grpSpPr>
        <p:pic>
          <p:nvPicPr>
            <p:cNvPr descr="Icons" id="482" name="Google Shape;482;p25"/>
            <p:cNvPicPr preferRelativeResize="0"/>
            <p:nvPr/>
          </p:nvPicPr>
          <p:blipFill rotWithShape="1">
            <a:blip r:embed="rId4">
              <a:alphaModFix/>
            </a:blip>
            <a:srcRect b="0" l="0" r="0" t="0"/>
            <a:stretch/>
          </p:blipFill>
          <p:spPr>
            <a:xfrm>
              <a:off x="0" y="0"/>
              <a:ext cx="1905000" cy="1905000"/>
            </a:xfrm>
            <a:prstGeom prst="rect">
              <a:avLst/>
            </a:prstGeom>
            <a:noFill/>
            <a:ln>
              <a:noFill/>
            </a:ln>
          </p:spPr>
        </p:pic>
        <p:pic>
          <p:nvPicPr>
            <p:cNvPr descr="Rock Clipart Small Rock - Rock Png Clipart, Transparent Png , Transparent  Png Image - PNGitem" id="483" name="Google Shape;483;p25"/>
            <p:cNvPicPr preferRelativeResize="0"/>
            <p:nvPr/>
          </p:nvPicPr>
          <p:blipFill rotWithShape="1">
            <a:blip r:embed="rId5">
              <a:alphaModFix/>
            </a:blip>
            <a:srcRect b="0" l="0" r="0" t="0"/>
            <a:stretch/>
          </p:blipFill>
          <p:spPr>
            <a:xfrm>
              <a:off x="571500" y="546100"/>
              <a:ext cx="749300" cy="506730"/>
            </a:xfrm>
            <a:prstGeom prst="rect">
              <a:avLst/>
            </a:prstGeom>
            <a:noFill/>
            <a:ln>
              <a:noFill/>
            </a:ln>
          </p:spPr>
        </p:pic>
        <p:pic>
          <p:nvPicPr>
            <p:cNvPr descr="Rock Clipart Small Rock - Rock Png Clipart, Transparent Png , Transparent  Png Image - PNGitem" id="484" name="Google Shape;484;p25"/>
            <p:cNvPicPr preferRelativeResize="0"/>
            <p:nvPr/>
          </p:nvPicPr>
          <p:blipFill rotWithShape="1">
            <a:blip r:embed="rId5">
              <a:alphaModFix/>
            </a:blip>
            <a:srcRect b="0" l="0" r="0" t="0"/>
            <a:stretch/>
          </p:blipFill>
          <p:spPr>
            <a:xfrm>
              <a:off x="584200" y="1066800"/>
              <a:ext cx="749300" cy="506730"/>
            </a:xfrm>
            <a:prstGeom prst="rect">
              <a:avLst/>
            </a:prstGeom>
            <a:noFill/>
            <a:ln>
              <a:noFill/>
            </a:ln>
          </p:spPr>
        </p:pic>
      </p:grpSp>
      <p:grpSp>
        <p:nvGrpSpPr>
          <p:cNvPr id="485" name="Google Shape;485;p25"/>
          <p:cNvGrpSpPr/>
          <p:nvPr/>
        </p:nvGrpSpPr>
        <p:grpSpPr>
          <a:xfrm>
            <a:off x="5433231" y="2336299"/>
            <a:ext cx="3754560" cy="3174474"/>
            <a:chOff x="0" y="0"/>
            <a:chExt cx="1905000" cy="1905000"/>
          </a:xfrm>
        </p:grpSpPr>
        <p:pic>
          <p:nvPicPr>
            <p:cNvPr descr="Icons" id="486" name="Google Shape;486;p25"/>
            <p:cNvPicPr preferRelativeResize="0"/>
            <p:nvPr/>
          </p:nvPicPr>
          <p:blipFill rotWithShape="1">
            <a:blip r:embed="rId4">
              <a:alphaModFix/>
            </a:blip>
            <a:srcRect b="0" l="0" r="0" t="0"/>
            <a:stretch/>
          </p:blipFill>
          <p:spPr>
            <a:xfrm>
              <a:off x="0" y="0"/>
              <a:ext cx="1905000" cy="1905000"/>
            </a:xfrm>
            <a:prstGeom prst="rect">
              <a:avLst/>
            </a:prstGeom>
            <a:noFill/>
            <a:ln>
              <a:noFill/>
            </a:ln>
          </p:spPr>
        </p:pic>
        <p:pic>
          <p:nvPicPr>
            <p:cNvPr descr="Rock Clipart Small Rock - Rock Png Clipart, Transparent Png , Transparent  Png Image - PNGitem" id="487" name="Google Shape;487;p25"/>
            <p:cNvPicPr preferRelativeResize="0"/>
            <p:nvPr/>
          </p:nvPicPr>
          <p:blipFill rotWithShape="1">
            <a:blip r:embed="rId5">
              <a:alphaModFix/>
            </a:blip>
            <a:srcRect b="0" l="0" r="0" t="0"/>
            <a:stretch/>
          </p:blipFill>
          <p:spPr>
            <a:xfrm>
              <a:off x="571500" y="546100"/>
              <a:ext cx="749300" cy="506730"/>
            </a:xfrm>
            <a:prstGeom prst="rect">
              <a:avLst/>
            </a:prstGeom>
            <a:noFill/>
            <a:ln>
              <a:noFill/>
            </a:ln>
          </p:spPr>
        </p:pic>
        <p:pic>
          <p:nvPicPr>
            <p:cNvPr descr="Rock Clipart Small Rock - Rock Png Clipart, Transparent Png , Transparent  Png Image - PNGitem" id="488" name="Google Shape;488;p25"/>
            <p:cNvPicPr preferRelativeResize="0"/>
            <p:nvPr/>
          </p:nvPicPr>
          <p:blipFill rotWithShape="1">
            <a:blip r:embed="rId5">
              <a:alphaModFix/>
            </a:blip>
            <a:srcRect b="0" l="0" r="0" t="0"/>
            <a:stretch/>
          </p:blipFill>
          <p:spPr>
            <a:xfrm>
              <a:off x="584200" y="1066800"/>
              <a:ext cx="749300" cy="506730"/>
            </a:xfrm>
            <a:prstGeom prst="rect">
              <a:avLst/>
            </a:prstGeom>
            <a:noFill/>
            <a:ln>
              <a:noFill/>
            </a:ln>
          </p:spPr>
        </p:pic>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1822"/>
                                        <p:tgtEl>
                                          <p:spTgt spid="473"/>
                                        </p:tgtEl>
                                      </p:cBhvr>
                                    </p:animEffect>
                                  </p:childTnLst>
                                </p:cTn>
                              </p:par>
                              <p:par>
                                <p:cTn fill="hold" nodeType="withEffect" presetClass="entr" presetID="10" presetSubtype="0">
                                  <p:stCondLst>
                                    <p:cond delay="0"/>
                                  </p:stCondLst>
                                  <p:childTnLst>
                                    <p:set>
                                      <p:cBhvr>
                                        <p:cTn dur="1" fill="hold">
                                          <p:stCondLst>
                                            <p:cond delay="0"/>
                                          </p:stCondLst>
                                        </p:cTn>
                                        <p:tgtEl>
                                          <p:spTgt spid="477"/>
                                        </p:tgtEl>
                                        <p:attrNameLst>
                                          <p:attrName>style.visibility</p:attrName>
                                        </p:attrNameLst>
                                      </p:cBhvr>
                                      <p:to>
                                        <p:strVal val="visible"/>
                                      </p:to>
                                    </p:set>
                                    <p:animEffect filter="fade" transition="in">
                                      <p:cBhvr>
                                        <p:cTn dur="1822"/>
                                        <p:tgtEl>
                                          <p:spTgt spid="477"/>
                                        </p:tgtEl>
                                      </p:cBhvr>
                                    </p:animEffect>
                                  </p:childTnLst>
                                </p:cTn>
                              </p:par>
                              <p:par>
                                <p:cTn fill="hold" nodeType="with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1822"/>
                                        <p:tgtEl>
                                          <p:spTgt spid="485"/>
                                        </p:tgtEl>
                                      </p:cBhvr>
                                    </p:animEffect>
                                  </p:childTnLst>
                                </p:cTn>
                              </p:par>
                              <p:par>
                                <p:cTn fill="hold" nodeType="withEffect" presetClass="entr" presetID="10" presetSubtype="0">
                                  <p:stCondLst>
                                    <p:cond delay="0"/>
                                  </p:stCondLst>
                                  <p:childTnLst>
                                    <p:set>
                                      <p:cBhvr>
                                        <p:cTn dur="1" fill="hold">
                                          <p:stCondLst>
                                            <p:cond delay="0"/>
                                          </p:stCondLst>
                                        </p:cTn>
                                        <p:tgtEl>
                                          <p:spTgt spid="481"/>
                                        </p:tgtEl>
                                        <p:attrNameLst>
                                          <p:attrName>style.visibility</p:attrName>
                                        </p:attrNameLst>
                                      </p:cBhvr>
                                      <p:to>
                                        <p:strVal val="visible"/>
                                      </p:to>
                                    </p:set>
                                    <p:animEffect filter="fade" transition="in">
                                      <p:cBhvr>
                                        <p:cTn dur="1822"/>
                                        <p:tgtEl>
                                          <p:spTgt spid="4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2"/>
                                        </p:tgtEl>
                                        <p:attrNameLst>
                                          <p:attrName>style.visibility</p:attrName>
                                        </p:attrNameLst>
                                      </p:cBhvr>
                                      <p:to>
                                        <p:strVal val="visible"/>
                                      </p:to>
                                    </p:set>
                                    <p:animEffect filter="fade" transition="in">
                                      <p:cBhvr>
                                        <p:cTn dur="500"/>
                                        <p:tgtEl>
                                          <p:spTgt spid="4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pic>
        <p:nvPicPr>
          <p:cNvPr descr="C:\Users\Snezana Calovska\Desktop\MathTeacherCoach (1).png" id="493" name="Google Shape;493;p26"/>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494" name="Google Shape;494;p26"/>
          <p:cNvSpPr/>
          <p:nvPr/>
        </p:nvSpPr>
        <p:spPr>
          <a:xfrm>
            <a:off x="728723" y="276998"/>
            <a:ext cx="10689554" cy="138499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3600" u="none" cap="none" strike="noStrike">
                <a:solidFill>
                  <a:schemeClr val="dk1"/>
                </a:solidFill>
                <a:latin typeface="Calibri"/>
                <a:ea typeface="Calibri"/>
                <a:cs typeface="Calibri"/>
                <a:sym typeface="Calibri"/>
              </a:rPr>
              <a:t>Harry has 6 bags that have 4 carrots each. How many carrots does he have?</a:t>
            </a:r>
            <a:endParaRPr/>
          </a:p>
        </p:txBody>
      </p:sp>
      <p:sp>
        <p:nvSpPr>
          <p:cNvPr id="495" name="Google Shape;495;p26"/>
          <p:cNvSpPr/>
          <p:nvPr/>
        </p:nvSpPr>
        <p:spPr>
          <a:xfrm>
            <a:off x="728723" y="5740623"/>
            <a:ext cx="10689554" cy="646331"/>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rPr b="0" i="0" lang="en-US" sz="3600" u="none" cap="none" strike="noStrike">
                <a:solidFill>
                  <a:srgbClr val="FF0000"/>
                </a:solidFill>
                <a:latin typeface="Calibri"/>
                <a:ea typeface="Calibri"/>
                <a:cs typeface="Calibri"/>
                <a:sym typeface="Calibri"/>
              </a:rPr>
              <a:t>6 groups of 4 mean 6 x 4. The product is </a:t>
            </a:r>
            <a:r>
              <a:rPr b="1" i="0" lang="en-US" sz="3600" u="none" cap="none" strike="noStrike">
                <a:solidFill>
                  <a:srgbClr val="FF0000"/>
                </a:solidFill>
                <a:latin typeface="Calibri"/>
                <a:ea typeface="Calibri"/>
                <a:cs typeface="Calibri"/>
                <a:sym typeface="Calibri"/>
              </a:rPr>
              <a:t>24 carrots.</a:t>
            </a:r>
            <a:endParaRPr b="1" i="0" sz="3200" u="none" cap="none" strike="noStrike">
              <a:solidFill>
                <a:srgbClr val="FF0000"/>
              </a:solidFill>
              <a:latin typeface="Calibri"/>
              <a:ea typeface="Calibri"/>
              <a:cs typeface="Calibri"/>
              <a:sym typeface="Calibri"/>
            </a:endParaRPr>
          </a:p>
        </p:txBody>
      </p:sp>
      <p:grpSp>
        <p:nvGrpSpPr>
          <p:cNvPr id="496" name="Google Shape;496;p26"/>
          <p:cNvGrpSpPr/>
          <p:nvPr/>
        </p:nvGrpSpPr>
        <p:grpSpPr>
          <a:xfrm>
            <a:off x="663328" y="1698294"/>
            <a:ext cx="3542567" cy="1925021"/>
            <a:chOff x="0" y="0"/>
            <a:chExt cx="1343025" cy="815340"/>
          </a:xfrm>
        </p:grpSpPr>
        <p:sp>
          <p:nvSpPr>
            <p:cNvPr id="497" name="Google Shape;497;p26"/>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to Use &amp; Public Domain Carrot Clip Art | Clip art, Free clip art,  Paper carrots" id="498" name="Google Shape;498;p26"/>
            <p:cNvPicPr preferRelativeResize="0"/>
            <p:nvPr/>
          </p:nvPicPr>
          <p:blipFill rotWithShape="1">
            <a:blip r:embed="rId4">
              <a:alphaModFix/>
            </a:blip>
            <a:srcRect b="0" l="0" r="0" t="0"/>
            <a:stretch/>
          </p:blipFill>
          <p:spPr>
            <a:xfrm>
              <a:off x="114300" y="76200"/>
              <a:ext cx="438150" cy="438150"/>
            </a:xfrm>
            <a:prstGeom prst="rect">
              <a:avLst/>
            </a:prstGeom>
            <a:noFill/>
            <a:ln>
              <a:noFill/>
            </a:ln>
          </p:spPr>
        </p:pic>
        <p:pic>
          <p:nvPicPr>
            <p:cNvPr descr="Free to Use &amp; Public Domain Carrot Clip Art | Clip art, Free clip art,  Paper carrots" id="499" name="Google Shape;499;p26"/>
            <p:cNvPicPr preferRelativeResize="0"/>
            <p:nvPr/>
          </p:nvPicPr>
          <p:blipFill rotWithShape="1">
            <a:blip r:embed="rId4">
              <a:alphaModFix/>
            </a:blip>
            <a:srcRect b="0" l="0" r="0" t="0"/>
            <a:stretch/>
          </p:blipFill>
          <p:spPr>
            <a:xfrm>
              <a:off x="266700" y="228600"/>
              <a:ext cx="438150" cy="438150"/>
            </a:xfrm>
            <a:prstGeom prst="rect">
              <a:avLst/>
            </a:prstGeom>
            <a:noFill/>
            <a:ln>
              <a:noFill/>
            </a:ln>
          </p:spPr>
        </p:pic>
        <p:pic>
          <p:nvPicPr>
            <p:cNvPr descr="Free to Use &amp; Public Domain Carrot Clip Art | Clip art, Free clip art,  Paper carrots" id="500" name="Google Shape;500;p26"/>
            <p:cNvPicPr preferRelativeResize="0"/>
            <p:nvPr/>
          </p:nvPicPr>
          <p:blipFill rotWithShape="1">
            <a:blip r:embed="rId4">
              <a:alphaModFix/>
            </a:blip>
            <a:srcRect b="0" l="0" r="0" t="0"/>
            <a:stretch/>
          </p:blipFill>
          <p:spPr>
            <a:xfrm>
              <a:off x="609600" y="133350"/>
              <a:ext cx="438150" cy="438150"/>
            </a:xfrm>
            <a:prstGeom prst="rect">
              <a:avLst/>
            </a:prstGeom>
            <a:noFill/>
            <a:ln>
              <a:noFill/>
            </a:ln>
          </p:spPr>
        </p:pic>
        <p:pic>
          <p:nvPicPr>
            <p:cNvPr descr="Free to Use &amp; Public Domain Carrot Clip Art | Clip art, Free clip art,  Paper carrots" id="501" name="Google Shape;501;p26"/>
            <p:cNvPicPr preferRelativeResize="0"/>
            <p:nvPr/>
          </p:nvPicPr>
          <p:blipFill rotWithShape="1">
            <a:blip r:embed="rId4">
              <a:alphaModFix/>
            </a:blip>
            <a:srcRect b="0" l="0" r="0" t="0"/>
            <a:stretch/>
          </p:blipFill>
          <p:spPr>
            <a:xfrm>
              <a:off x="762000" y="285750"/>
              <a:ext cx="438150" cy="438150"/>
            </a:xfrm>
            <a:prstGeom prst="rect">
              <a:avLst/>
            </a:prstGeom>
            <a:noFill/>
            <a:ln>
              <a:noFill/>
            </a:ln>
          </p:spPr>
        </p:pic>
      </p:grpSp>
      <p:grpSp>
        <p:nvGrpSpPr>
          <p:cNvPr id="502" name="Google Shape;502;p26"/>
          <p:cNvGrpSpPr/>
          <p:nvPr/>
        </p:nvGrpSpPr>
        <p:grpSpPr>
          <a:xfrm>
            <a:off x="663328" y="3767242"/>
            <a:ext cx="3542567" cy="1925021"/>
            <a:chOff x="0" y="0"/>
            <a:chExt cx="1343025" cy="815340"/>
          </a:xfrm>
        </p:grpSpPr>
        <p:sp>
          <p:nvSpPr>
            <p:cNvPr id="503" name="Google Shape;503;p26"/>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to Use &amp; Public Domain Carrot Clip Art | Clip art, Free clip art,  Paper carrots" id="504" name="Google Shape;504;p26"/>
            <p:cNvPicPr preferRelativeResize="0"/>
            <p:nvPr/>
          </p:nvPicPr>
          <p:blipFill rotWithShape="1">
            <a:blip r:embed="rId4">
              <a:alphaModFix/>
            </a:blip>
            <a:srcRect b="0" l="0" r="0" t="0"/>
            <a:stretch/>
          </p:blipFill>
          <p:spPr>
            <a:xfrm>
              <a:off x="114300" y="76200"/>
              <a:ext cx="438150" cy="438150"/>
            </a:xfrm>
            <a:prstGeom prst="rect">
              <a:avLst/>
            </a:prstGeom>
            <a:noFill/>
            <a:ln>
              <a:noFill/>
            </a:ln>
          </p:spPr>
        </p:pic>
        <p:pic>
          <p:nvPicPr>
            <p:cNvPr descr="Free to Use &amp; Public Domain Carrot Clip Art | Clip art, Free clip art,  Paper carrots" id="505" name="Google Shape;505;p26"/>
            <p:cNvPicPr preferRelativeResize="0"/>
            <p:nvPr/>
          </p:nvPicPr>
          <p:blipFill rotWithShape="1">
            <a:blip r:embed="rId4">
              <a:alphaModFix/>
            </a:blip>
            <a:srcRect b="0" l="0" r="0" t="0"/>
            <a:stretch/>
          </p:blipFill>
          <p:spPr>
            <a:xfrm>
              <a:off x="266700" y="228600"/>
              <a:ext cx="438150" cy="438150"/>
            </a:xfrm>
            <a:prstGeom prst="rect">
              <a:avLst/>
            </a:prstGeom>
            <a:noFill/>
            <a:ln>
              <a:noFill/>
            </a:ln>
          </p:spPr>
        </p:pic>
        <p:pic>
          <p:nvPicPr>
            <p:cNvPr descr="Free to Use &amp; Public Domain Carrot Clip Art | Clip art, Free clip art,  Paper carrots" id="506" name="Google Shape;506;p26"/>
            <p:cNvPicPr preferRelativeResize="0"/>
            <p:nvPr/>
          </p:nvPicPr>
          <p:blipFill rotWithShape="1">
            <a:blip r:embed="rId4">
              <a:alphaModFix/>
            </a:blip>
            <a:srcRect b="0" l="0" r="0" t="0"/>
            <a:stretch/>
          </p:blipFill>
          <p:spPr>
            <a:xfrm>
              <a:off x="609600" y="133350"/>
              <a:ext cx="438150" cy="438150"/>
            </a:xfrm>
            <a:prstGeom prst="rect">
              <a:avLst/>
            </a:prstGeom>
            <a:noFill/>
            <a:ln>
              <a:noFill/>
            </a:ln>
          </p:spPr>
        </p:pic>
        <p:pic>
          <p:nvPicPr>
            <p:cNvPr descr="Free to Use &amp; Public Domain Carrot Clip Art | Clip art, Free clip art,  Paper carrots" id="507" name="Google Shape;507;p26"/>
            <p:cNvPicPr preferRelativeResize="0"/>
            <p:nvPr/>
          </p:nvPicPr>
          <p:blipFill rotWithShape="1">
            <a:blip r:embed="rId4">
              <a:alphaModFix/>
            </a:blip>
            <a:srcRect b="0" l="0" r="0" t="0"/>
            <a:stretch/>
          </p:blipFill>
          <p:spPr>
            <a:xfrm>
              <a:off x="762000" y="285750"/>
              <a:ext cx="438150" cy="438150"/>
            </a:xfrm>
            <a:prstGeom prst="rect">
              <a:avLst/>
            </a:prstGeom>
            <a:noFill/>
            <a:ln>
              <a:noFill/>
            </a:ln>
          </p:spPr>
        </p:pic>
      </p:grpSp>
      <p:grpSp>
        <p:nvGrpSpPr>
          <p:cNvPr id="508" name="Google Shape;508;p26"/>
          <p:cNvGrpSpPr/>
          <p:nvPr/>
        </p:nvGrpSpPr>
        <p:grpSpPr>
          <a:xfrm>
            <a:off x="4391112" y="1682303"/>
            <a:ext cx="3542567" cy="1925021"/>
            <a:chOff x="0" y="0"/>
            <a:chExt cx="1343025" cy="815340"/>
          </a:xfrm>
        </p:grpSpPr>
        <p:sp>
          <p:nvSpPr>
            <p:cNvPr id="509" name="Google Shape;509;p26"/>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to Use &amp; Public Domain Carrot Clip Art | Clip art, Free clip art,  Paper carrots" id="510" name="Google Shape;510;p26"/>
            <p:cNvPicPr preferRelativeResize="0"/>
            <p:nvPr/>
          </p:nvPicPr>
          <p:blipFill rotWithShape="1">
            <a:blip r:embed="rId4">
              <a:alphaModFix/>
            </a:blip>
            <a:srcRect b="0" l="0" r="0" t="0"/>
            <a:stretch/>
          </p:blipFill>
          <p:spPr>
            <a:xfrm>
              <a:off x="114300" y="76200"/>
              <a:ext cx="438150" cy="438150"/>
            </a:xfrm>
            <a:prstGeom prst="rect">
              <a:avLst/>
            </a:prstGeom>
            <a:noFill/>
            <a:ln>
              <a:noFill/>
            </a:ln>
          </p:spPr>
        </p:pic>
        <p:pic>
          <p:nvPicPr>
            <p:cNvPr descr="Free to Use &amp; Public Domain Carrot Clip Art | Clip art, Free clip art,  Paper carrots" id="511" name="Google Shape;511;p26"/>
            <p:cNvPicPr preferRelativeResize="0"/>
            <p:nvPr/>
          </p:nvPicPr>
          <p:blipFill rotWithShape="1">
            <a:blip r:embed="rId4">
              <a:alphaModFix/>
            </a:blip>
            <a:srcRect b="0" l="0" r="0" t="0"/>
            <a:stretch/>
          </p:blipFill>
          <p:spPr>
            <a:xfrm>
              <a:off x="266700" y="228600"/>
              <a:ext cx="438150" cy="438150"/>
            </a:xfrm>
            <a:prstGeom prst="rect">
              <a:avLst/>
            </a:prstGeom>
            <a:noFill/>
            <a:ln>
              <a:noFill/>
            </a:ln>
          </p:spPr>
        </p:pic>
        <p:pic>
          <p:nvPicPr>
            <p:cNvPr descr="Free to Use &amp; Public Domain Carrot Clip Art | Clip art, Free clip art,  Paper carrots" id="512" name="Google Shape;512;p26"/>
            <p:cNvPicPr preferRelativeResize="0"/>
            <p:nvPr/>
          </p:nvPicPr>
          <p:blipFill rotWithShape="1">
            <a:blip r:embed="rId4">
              <a:alphaModFix/>
            </a:blip>
            <a:srcRect b="0" l="0" r="0" t="0"/>
            <a:stretch/>
          </p:blipFill>
          <p:spPr>
            <a:xfrm>
              <a:off x="609600" y="133350"/>
              <a:ext cx="438150" cy="438150"/>
            </a:xfrm>
            <a:prstGeom prst="rect">
              <a:avLst/>
            </a:prstGeom>
            <a:noFill/>
            <a:ln>
              <a:noFill/>
            </a:ln>
          </p:spPr>
        </p:pic>
        <p:pic>
          <p:nvPicPr>
            <p:cNvPr descr="Free to Use &amp; Public Domain Carrot Clip Art | Clip art, Free clip art,  Paper carrots" id="513" name="Google Shape;513;p26"/>
            <p:cNvPicPr preferRelativeResize="0"/>
            <p:nvPr/>
          </p:nvPicPr>
          <p:blipFill rotWithShape="1">
            <a:blip r:embed="rId4">
              <a:alphaModFix/>
            </a:blip>
            <a:srcRect b="0" l="0" r="0" t="0"/>
            <a:stretch/>
          </p:blipFill>
          <p:spPr>
            <a:xfrm>
              <a:off x="762000" y="285750"/>
              <a:ext cx="438150" cy="438150"/>
            </a:xfrm>
            <a:prstGeom prst="rect">
              <a:avLst/>
            </a:prstGeom>
            <a:noFill/>
            <a:ln>
              <a:noFill/>
            </a:ln>
          </p:spPr>
        </p:pic>
      </p:grpSp>
      <p:grpSp>
        <p:nvGrpSpPr>
          <p:cNvPr id="514" name="Google Shape;514;p26"/>
          <p:cNvGrpSpPr/>
          <p:nvPr/>
        </p:nvGrpSpPr>
        <p:grpSpPr>
          <a:xfrm>
            <a:off x="4391111" y="3814002"/>
            <a:ext cx="3542567" cy="1925021"/>
            <a:chOff x="0" y="0"/>
            <a:chExt cx="1343025" cy="815340"/>
          </a:xfrm>
        </p:grpSpPr>
        <p:sp>
          <p:nvSpPr>
            <p:cNvPr id="515" name="Google Shape;515;p26"/>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to Use &amp; Public Domain Carrot Clip Art | Clip art, Free clip art,  Paper carrots" id="516" name="Google Shape;516;p26"/>
            <p:cNvPicPr preferRelativeResize="0"/>
            <p:nvPr/>
          </p:nvPicPr>
          <p:blipFill rotWithShape="1">
            <a:blip r:embed="rId4">
              <a:alphaModFix/>
            </a:blip>
            <a:srcRect b="0" l="0" r="0" t="0"/>
            <a:stretch/>
          </p:blipFill>
          <p:spPr>
            <a:xfrm>
              <a:off x="114300" y="76200"/>
              <a:ext cx="438150" cy="438150"/>
            </a:xfrm>
            <a:prstGeom prst="rect">
              <a:avLst/>
            </a:prstGeom>
            <a:noFill/>
            <a:ln>
              <a:noFill/>
            </a:ln>
          </p:spPr>
        </p:pic>
        <p:pic>
          <p:nvPicPr>
            <p:cNvPr descr="Free to Use &amp; Public Domain Carrot Clip Art | Clip art, Free clip art,  Paper carrots" id="517" name="Google Shape;517;p26"/>
            <p:cNvPicPr preferRelativeResize="0"/>
            <p:nvPr/>
          </p:nvPicPr>
          <p:blipFill rotWithShape="1">
            <a:blip r:embed="rId4">
              <a:alphaModFix/>
            </a:blip>
            <a:srcRect b="0" l="0" r="0" t="0"/>
            <a:stretch/>
          </p:blipFill>
          <p:spPr>
            <a:xfrm>
              <a:off x="266700" y="228600"/>
              <a:ext cx="438150" cy="438150"/>
            </a:xfrm>
            <a:prstGeom prst="rect">
              <a:avLst/>
            </a:prstGeom>
            <a:noFill/>
            <a:ln>
              <a:noFill/>
            </a:ln>
          </p:spPr>
        </p:pic>
        <p:pic>
          <p:nvPicPr>
            <p:cNvPr descr="Free to Use &amp; Public Domain Carrot Clip Art | Clip art, Free clip art,  Paper carrots" id="518" name="Google Shape;518;p26"/>
            <p:cNvPicPr preferRelativeResize="0"/>
            <p:nvPr/>
          </p:nvPicPr>
          <p:blipFill rotWithShape="1">
            <a:blip r:embed="rId4">
              <a:alphaModFix/>
            </a:blip>
            <a:srcRect b="0" l="0" r="0" t="0"/>
            <a:stretch/>
          </p:blipFill>
          <p:spPr>
            <a:xfrm>
              <a:off x="609600" y="133350"/>
              <a:ext cx="438150" cy="438150"/>
            </a:xfrm>
            <a:prstGeom prst="rect">
              <a:avLst/>
            </a:prstGeom>
            <a:noFill/>
            <a:ln>
              <a:noFill/>
            </a:ln>
          </p:spPr>
        </p:pic>
        <p:pic>
          <p:nvPicPr>
            <p:cNvPr descr="Free to Use &amp; Public Domain Carrot Clip Art | Clip art, Free clip art,  Paper carrots" id="519" name="Google Shape;519;p26"/>
            <p:cNvPicPr preferRelativeResize="0"/>
            <p:nvPr/>
          </p:nvPicPr>
          <p:blipFill rotWithShape="1">
            <a:blip r:embed="rId4">
              <a:alphaModFix/>
            </a:blip>
            <a:srcRect b="0" l="0" r="0" t="0"/>
            <a:stretch/>
          </p:blipFill>
          <p:spPr>
            <a:xfrm>
              <a:off x="762000" y="285750"/>
              <a:ext cx="438150" cy="438150"/>
            </a:xfrm>
            <a:prstGeom prst="rect">
              <a:avLst/>
            </a:prstGeom>
            <a:noFill/>
            <a:ln>
              <a:noFill/>
            </a:ln>
          </p:spPr>
        </p:pic>
      </p:grpSp>
      <p:grpSp>
        <p:nvGrpSpPr>
          <p:cNvPr id="520" name="Google Shape;520;p26"/>
          <p:cNvGrpSpPr/>
          <p:nvPr/>
        </p:nvGrpSpPr>
        <p:grpSpPr>
          <a:xfrm>
            <a:off x="8136869" y="1679922"/>
            <a:ext cx="3542567" cy="1925021"/>
            <a:chOff x="0" y="0"/>
            <a:chExt cx="1343025" cy="815340"/>
          </a:xfrm>
        </p:grpSpPr>
        <p:sp>
          <p:nvSpPr>
            <p:cNvPr id="521" name="Google Shape;521;p26"/>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to Use &amp; Public Domain Carrot Clip Art | Clip art, Free clip art,  Paper carrots" id="522" name="Google Shape;522;p26"/>
            <p:cNvPicPr preferRelativeResize="0"/>
            <p:nvPr/>
          </p:nvPicPr>
          <p:blipFill rotWithShape="1">
            <a:blip r:embed="rId4">
              <a:alphaModFix/>
            </a:blip>
            <a:srcRect b="0" l="0" r="0" t="0"/>
            <a:stretch/>
          </p:blipFill>
          <p:spPr>
            <a:xfrm>
              <a:off x="114300" y="76200"/>
              <a:ext cx="438150" cy="438150"/>
            </a:xfrm>
            <a:prstGeom prst="rect">
              <a:avLst/>
            </a:prstGeom>
            <a:noFill/>
            <a:ln>
              <a:noFill/>
            </a:ln>
          </p:spPr>
        </p:pic>
        <p:pic>
          <p:nvPicPr>
            <p:cNvPr descr="Free to Use &amp; Public Domain Carrot Clip Art | Clip art, Free clip art,  Paper carrots" id="523" name="Google Shape;523;p26"/>
            <p:cNvPicPr preferRelativeResize="0"/>
            <p:nvPr/>
          </p:nvPicPr>
          <p:blipFill rotWithShape="1">
            <a:blip r:embed="rId4">
              <a:alphaModFix/>
            </a:blip>
            <a:srcRect b="0" l="0" r="0" t="0"/>
            <a:stretch/>
          </p:blipFill>
          <p:spPr>
            <a:xfrm>
              <a:off x="266700" y="228600"/>
              <a:ext cx="438150" cy="438150"/>
            </a:xfrm>
            <a:prstGeom prst="rect">
              <a:avLst/>
            </a:prstGeom>
            <a:noFill/>
            <a:ln>
              <a:noFill/>
            </a:ln>
          </p:spPr>
        </p:pic>
        <p:pic>
          <p:nvPicPr>
            <p:cNvPr descr="Free to Use &amp; Public Domain Carrot Clip Art | Clip art, Free clip art,  Paper carrots" id="524" name="Google Shape;524;p26"/>
            <p:cNvPicPr preferRelativeResize="0"/>
            <p:nvPr/>
          </p:nvPicPr>
          <p:blipFill rotWithShape="1">
            <a:blip r:embed="rId4">
              <a:alphaModFix/>
            </a:blip>
            <a:srcRect b="0" l="0" r="0" t="0"/>
            <a:stretch/>
          </p:blipFill>
          <p:spPr>
            <a:xfrm>
              <a:off x="609600" y="133350"/>
              <a:ext cx="438150" cy="438150"/>
            </a:xfrm>
            <a:prstGeom prst="rect">
              <a:avLst/>
            </a:prstGeom>
            <a:noFill/>
            <a:ln>
              <a:noFill/>
            </a:ln>
          </p:spPr>
        </p:pic>
        <p:pic>
          <p:nvPicPr>
            <p:cNvPr descr="Free to Use &amp; Public Domain Carrot Clip Art | Clip art, Free clip art,  Paper carrots" id="525" name="Google Shape;525;p26"/>
            <p:cNvPicPr preferRelativeResize="0"/>
            <p:nvPr/>
          </p:nvPicPr>
          <p:blipFill rotWithShape="1">
            <a:blip r:embed="rId4">
              <a:alphaModFix/>
            </a:blip>
            <a:srcRect b="0" l="0" r="0" t="0"/>
            <a:stretch/>
          </p:blipFill>
          <p:spPr>
            <a:xfrm>
              <a:off x="762000" y="285750"/>
              <a:ext cx="438150" cy="438150"/>
            </a:xfrm>
            <a:prstGeom prst="rect">
              <a:avLst/>
            </a:prstGeom>
            <a:noFill/>
            <a:ln>
              <a:noFill/>
            </a:ln>
          </p:spPr>
        </p:pic>
      </p:grpSp>
      <p:grpSp>
        <p:nvGrpSpPr>
          <p:cNvPr id="526" name="Google Shape;526;p26"/>
          <p:cNvGrpSpPr/>
          <p:nvPr/>
        </p:nvGrpSpPr>
        <p:grpSpPr>
          <a:xfrm>
            <a:off x="8136868" y="3793848"/>
            <a:ext cx="3542567" cy="1925021"/>
            <a:chOff x="0" y="0"/>
            <a:chExt cx="1343025" cy="815340"/>
          </a:xfrm>
        </p:grpSpPr>
        <p:sp>
          <p:nvSpPr>
            <p:cNvPr id="527" name="Google Shape;527;p26"/>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to Use &amp; Public Domain Carrot Clip Art | Clip art, Free clip art,  Paper carrots" id="528" name="Google Shape;528;p26"/>
            <p:cNvPicPr preferRelativeResize="0"/>
            <p:nvPr/>
          </p:nvPicPr>
          <p:blipFill rotWithShape="1">
            <a:blip r:embed="rId4">
              <a:alphaModFix/>
            </a:blip>
            <a:srcRect b="0" l="0" r="0" t="0"/>
            <a:stretch/>
          </p:blipFill>
          <p:spPr>
            <a:xfrm>
              <a:off x="114300" y="76200"/>
              <a:ext cx="438150" cy="438150"/>
            </a:xfrm>
            <a:prstGeom prst="rect">
              <a:avLst/>
            </a:prstGeom>
            <a:noFill/>
            <a:ln>
              <a:noFill/>
            </a:ln>
          </p:spPr>
        </p:pic>
        <p:pic>
          <p:nvPicPr>
            <p:cNvPr descr="Free to Use &amp; Public Domain Carrot Clip Art | Clip art, Free clip art,  Paper carrots" id="529" name="Google Shape;529;p26"/>
            <p:cNvPicPr preferRelativeResize="0"/>
            <p:nvPr/>
          </p:nvPicPr>
          <p:blipFill rotWithShape="1">
            <a:blip r:embed="rId4">
              <a:alphaModFix/>
            </a:blip>
            <a:srcRect b="0" l="0" r="0" t="0"/>
            <a:stretch/>
          </p:blipFill>
          <p:spPr>
            <a:xfrm>
              <a:off x="266700" y="228600"/>
              <a:ext cx="438150" cy="438150"/>
            </a:xfrm>
            <a:prstGeom prst="rect">
              <a:avLst/>
            </a:prstGeom>
            <a:noFill/>
            <a:ln>
              <a:noFill/>
            </a:ln>
          </p:spPr>
        </p:pic>
        <p:pic>
          <p:nvPicPr>
            <p:cNvPr descr="Free to Use &amp; Public Domain Carrot Clip Art | Clip art, Free clip art,  Paper carrots" id="530" name="Google Shape;530;p26"/>
            <p:cNvPicPr preferRelativeResize="0"/>
            <p:nvPr/>
          </p:nvPicPr>
          <p:blipFill rotWithShape="1">
            <a:blip r:embed="rId4">
              <a:alphaModFix/>
            </a:blip>
            <a:srcRect b="0" l="0" r="0" t="0"/>
            <a:stretch/>
          </p:blipFill>
          <p:spPr>
            <a:xfrm>
              <a:off x="609600" y="133350"/>
              <a:ext cx="438150" cy="438150"/>
            </a:xfrm>
            <a:prstGeom prst="rect">
              <a:avLst/>
            </a:prstGeom>
            <a:noFill/>
            <a:ln>
              <a:noFill/>
            </a:ln>
          </p:spPr>
        </p:pic>
        <p:pic>
          <p:nvPicPr>
            <p:cNvPr descr="Free to Use &amp; Public Domain Carrot Clip Art | Clip art, Free clip art,  Paper carrots" id="531" name="Google Shape;531;p26"/>
            <p:cNvPicPr preferRelativeResize="0"/>
            <p:nvPr/>
          </p:nvPicPr>
          <p:blipFill rotWithShape="1">
            <a:blip r:embed="rId4">
              <a:alphaModFix/>
            </a:blip>
            <a:srcRect b="0" l="0" r="0" t="0"/>
            <a:stretch/>
          </p:blipFill>
          <p:spPr>
            <a:xfrm>
              <a:off x="762000" y="285750"/>
              <a:ext cx="438150" cy="438150"/>
            </a:xfrm>
            <a:prstGeom prst="rect">
              <a:avLst/>
            </a:prstGeom>
            <a:noFill/>
            <a:ln>
              <a:noFill/>
            </a:ln>
          </p:spPr>
        </p:pic>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6"/>
                                        </p:tgtEl>
                                        <p:attrNameLst>
                                          <p:attrName>style.visibility</p:attrName>
                                        </p:attrNameLst>
                                      </p:cBhvr>
                                      <p:to>
                                        <p:strVal val="visible"/>
                                      </p:to>
                                    </p:set>
                                    <p:animEffect filter="fade" transition="in">
                                      <p:cBhvr>
                                        <p:cTn dur="500"/>
                                        <p:tgtEl>
                                          <p:spTgt spid="4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500"/>
                                        <p:tgtEl>
                                          <p:spTgt spid="5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0"/>
                                        </p:tgtEl>
                                        <p:attrNameLst>
                                          <p:attrName>style.visibility</p:attrName>
                                        </p:attrNameLst>
                                      </p:cBhvr>
                                      <p:to>
                                        <p:strVal val="visible"/>
                                      </p:to>
                                    </p:set>
                                    <p:animEffect filter="fade" transition="in">
                                      <p:cBhvr>
                                        <p:cTn dur="500"/>
                                        <p:tgtEl>
                                          <p:spTgt spid="5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2"/>
                                        </p:tgtEl>
                                        <p:attrNameLst>
                                          <p:attrName>style.visibility</p:attrName>
                                        </p:attrNameLst>
                                      </p:cBhvr>
                                      <p:to>
                                        <p:strVal val="visible"/>
                                      </p:to>
                                    </p:set>
                                    <p:animEffect filter="fade" transition="in">
                                      <p:cBhvr>
                                        <p:cTn dur="500"/>
                                        <p:tgtEl>
                                          <p:spTgt spid="5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gtEl>
                                        <p:attrNameLst>
                                          <p:attrName>style.visibility</p:attrName>
                                        </p:attrNameLst>
                                      </p:cBhvr>
                                      <p:to>
                                        <p:strVal val="visible"/>
                                      </p:to>
                                    </p:set>
                                    <p:animEffect filter="fade" transition="in">
                                      <p:cBhvr>
                                        <p:cTn dur="500"/>
                                        <p:tgtEl>
                                          <p:spTgt spid="5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6"/>
                                        </p:tgtEl>
                                        <p:attrNameLst>
                                          <p:attrName>style.visibility</p:attrName>
                                        </p:attrNameLst>
                                      </p:cBhvr>
                                      <p:to>
                                        <p:strVal val="visible"/>
                                      </p:to>
                                    </p:set>
                                    <p:animEffect filter="fade" transition="in">
                                      <p:cBhvr>
                                        <p:cTn dur="500"/>
                                        <p:tgtEl>
                                          <p:spTgt spid="5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5"/>
                                        </p:tgtEl>
                                        <p:attrNameLst>
                                          <p:attrName>style.visibility</p:attrName>
                                        </p:attrNameLst>
                                      </p:cBhvr>
                                      <p:to>
                                        <p:strVal val="visible"/>
                                      </p:to>
                                    </p:set>
                                    <p:animEffect filter="fade" transition="in">
                                      <p:cBhvr>
                                        <p:cTn dur="500"/>
                                        <p:tgtEl>
                                          <p:spTgt spid="4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pic>
        <p:nvPicPr>
          <p:cNvPr descr="C:\Users\Snezana Calovska\Desktop\MathTeacherCoach (1).png" id="536" name="Google Shape;536;p27"/>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537" name="Google Shape;537;p27"/>
          <p:cNvSpPr/>
          <p:nvPr/>
        </p:nvSpPr>
        <p:spPr>
          <a:xfrm>
            <a:off x="728723" y="276998"/>
            <a:ext cx="10689554" cy="138499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3600" u="none" cap="none" strike="noStrike">
                <a:solidFill>
                  <a:schemeClr val="dk1"/>
                </a:solidFill>
                <a:latin typeface="Calibri"/>
                <a:ea typeface="Calibri"/>
                <a:cs typeface="Calibri"/>
                <a:sym typeface="Calibri"/>
              </a:rPr>
              <a:t>Steff wants to put 5 rings each in 7 containers. How many rings are there altogether?</a:t>
            </a:r>
            <a:endParaRPr b="0" i="0" sz="3600" u="none" cap="none" strike="noStrike">
              <a:solidFill>
                <a:schemeClr val="dk1"/>
              </a:solidFill>
              <a:latin typeface="Calibri"/>
              <a:ea typeface="Calibri"/>
              <a:cs typeface="Calibri"/>
              <a:sym typeface="Calibri"/>
            </a:endParaRPr>
          </a:p>
        </p:txBody>
      </p:sp>
      <p:sp>
        <p:nvSpPr>
          <p:cNvPr id="538" name="Google Shape;538;p27"/>
          <p:cNvSpPr/>
          <p:nvPr/>
        </p:nvSpPr>
        <p:spPr>
          <a:xfrm>
            <a:off x="728723" y="5740623"/>
            <a:ext cx="10689554" cy="646331"/>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rPr b="0" i="0" lang="en-US" sz="3600" u="none" cap="none" strike="noStrike">
                <a:solidFill>
                  <a:srgbClr val="FF0000"/>
                </a:solidFill>
                <a:latin typeface="Calibri"/>
                <a:ea typeface="Calibri"/>
                <a:cs typeface="Calibri"/>
                <a:sym typeface="Calibri"/>
              </a:rPr>
              <a:t>7 groups of 5 mean 7 x 5. The product is </a:t>
            </a:r>
            <a:r>
              <a:rPr b="1" i="0" lang="en-US" sz="3600" u="none" cap="none" strike="noStrike">
                <a:solidFill>
                  <a:srgbClr val="FF0000"/>
                </a:solidFill>
                <a:latin typeface="Calibri"/>
                <a:ea typeface="Calibri"/>
                <a:cs typeface="Calibri"/>
                <a:sym typeface="Calibri"/>
              </a:rPr>
              <a:t>35 rings.</a:t>
            </a:r>
            <a:endParaRPr b="1" i="0" sz="3200" u="none" cap="none" strike="noStrike">
              <a:solidFill>
                <a:srgbClr val="FF0000"/>
              </a:solidFill>
              <a:latin typeface="Calibri"/>
              <a:ea typeface="Calibri"/>
              <a:cs typeface="Calibri"/>
              <a:sym typeface="Calibri"/>
            </a:endParaRPr>
          </a:p>
        </p:txBody>
      </p:sp>
      <p:grpSp>
        <p:nvGrpSpPr>
          <p:cNvPr id="539" name="Google Shape;539;p27"/>
          <p:cNvGrpSpPr/>
          <p:nvPr/>
        </p:nvGrpSpPr>
        <p:grpSpPr>
          <a:xfrm>
            <a:off x="966075" y="2042051"/>
            <a:ext cx="2442291" cy="1482696"/>
            <a:chOff x="0" y="0"/>
            <a:chExt cx="1343025" cy="815340"/>
          </a:xfrm>
        </p:grpSpPr>
        <p:sp>
          <p:nvSpPr>
            <p:cNvPr id="540" name="Google Shape;540;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41" name="Google Shape;541;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42" name="Google Shape;542;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43" name="Google Shape;543;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44" name="Google Shape;544;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45" name="Google Shape;545;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grpSp>
        <p:nvGrpSpPr>
          <p:cNvPr id="546" name="Google Shape;546;p27"/>
          <p:cNvGrpSpPr/>
          <p:nvPr/>
        </p:nvGrpSpPr>
        <p:grpSpPr>
          <a:xfrm>
            <a:off x="3697381" y="2042052"/>
            <a:ext cx="2442291" cy="1482696"/>
            <a:chOff x="0" y="0"/>
            <a:chExt cx="1343025" cy="815340"/>
          </a:xfrm>
        </p:grpSpPr>
        <p:sp>
          <p:nvSpPr>
            <p:cNvPr id="547" name="Google Shape;547;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48" name="Google Shape;548;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49" name="Google Shape;549;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50" name="Google Shape;550;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51" name="Google Shape;551;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52" name="Google Shape;552;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grpSp>
        <p:nvGrpSpPr>
          <p:cNvPr id="553" name="Google Shape;553;p27"/>
          <p:cNvGrpSpPr/>
          <p:nvPr/>
        </p:nvGrpSpPr>
        <p:grpSpPr>
          <a:xfrm>
            <a:off x="6428674" y="2042052"/>
            <a:ext cx="2442291" cy="1482696"/>
            <a:chOff x="0" y="0"/>
            <a:chExt cx="1343025" cy="815340"/>
          </a:xfrm>
        </p:grpSpPr>
        <p:sp>
          <p:nvSpPr>
            <p:cNvPr id="554" name="Google Shape;554;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55" name="Google Shape;555;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56" name="Google Shape;556;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57" name="Google Shape;557;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58" name="Google Shape;558;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59" name="Google Shape;559;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grpSp>
        <p:nvGrpSpPr>
          <p:cNvPr id="560" name="Google Shape;560;p27"/>
          <p:cNvGrpSpPr/>
          <p:nvPr/>
        </p:nvGrpSpPr>
        <p:grpSpPr>
          <a:xfrm>
            <a:off x="9159967" y="2042052"/>
            <a:ext cx="2442291" cy="1482696"/>
            <a:chOff x="0" y="0"/>
            <a:chExt cx="1343025" cy="815340"/>
          </a:xfrm>
        </p:grpSpPr>
        <p:sp>
          <p:nvSpPr>
            <p:cNvPr id="561" name="Google Shape;561;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62" name="Google Shape;562;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63" name="Google Shape;563;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64" name="Google Shape;564;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65" name="Google Shape;565;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66" name="Google Shape;566;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grpSp>
        <p:nvGrpSpPr>
          <p:cNvPr id="567" name="Google Shape;567;p27"/>
          <p:cNvGrpSpPr/>
          <p:nvPr/>
        </p:nvGrpSpPr>
        <p:grpSpPr>
          <a:xfrm>
            <a:off x="2340923" y="3834417"/>
            <a:ext cx="2442291" cy="1482696"/>
            <a:chOff x="0" y="0"/>
            <a:chExt cx="1343025" cy="815340"/>
          </a:xfrm>
        </p:grpSpPr>
        <p:sp>
          <p:nvSpPr>
            <p:cNvPr id="568" name="Google Shape;568;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69" name="Google Shape;569;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70" name="Google Shape;570;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71" name="Google Shape;571;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72" name="Google Shape;572;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73" name="Google Shape;573;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grpSp>
        <p:nvGrpSpPr>
          <p:cNvPr id="574" name="Google Shape;574;p27"/>
          <p:cNvGrpSpPr/>
          <p:nvPr/>
        </p:nvGrpSpPr>
        <p:grpSpPr>
          <a:xfrm>
            <a:off x="5048145" y="3834417"/>
            <a:ext cx="2442291" cy="1482696"/>
            <a:chOff x="0" y="0"/>
            <a:chExt cx="1343025" cy="815340"/>
          </a:xfrm>
        </p:grpSpPr>
        <p:sp>
          <p:nvSpPr>
            <p:cNvPr id="575" name="Google Shape;575;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76" name="Google Shape;576;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77" name="Google Shape;577;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78" name="Google Shape;578;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79" name="Google Shape;579;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80" name="Google Shape;580;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grpSp>
        <p:nvGrpSpPr>
          <p:cNvPr id="581" name="Google Shape;581;p27"/>
          <p:cNvGrpSpPr/>
          <p:nvPr/>
        </p:nvGrpSpPr>
        <p:grpSpPr>
          <a:xfrm>
            <a:off x="7755359" y="3834418"/>
            <a:ext cx="2442291" cy="1482696"/>
            <a:chOff x="0" y="0"/>
            <a:chExt cx="1343025" cy="815340"/>
          </a:xfrm>
        </p:grpSpPr>
        <p:sp>
          <p:nvSpPr>
            <p:cNvPr id="582" name="Google Shape;582;p27"/>
            <p:cNvSpPr/>
            <p:nvPr/>
          </p:nvSpPr>
          <p:spPr>
            <a:xfrm>
              <a:off x="0" y="0"/>
              <a:ext cx="1343025" cy="815340"/>
            </a:xfrm>
            <a:prstGeom prst="rect">
              <a:avLst/>
            </a:prstGeom>
            <a:solidFill>
              <a:schemeClr val="lt1"/>
            </a:solid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ree Ring Cliparts, Download Free Clip Art, Free Clip Art on Clipart Library" id="583" name="Google Shape;583;p27"/>
            <p:cNvPicPr preferRelativeResize="0"/>
            <p:nvPr/>
          </p:nvPicPr>
          <p:blipFill rotWithShape="1">
            <a:blip r:embed="rId4">
              <a:alphaModFix/>
            </a:blip>
            <a:srcRect b="0" l="0" r="0" t="0"/>
            <a:stretch/>
          </p:blipFill>
          <p:spPr>
            <a:xfrm>
              <a:off x="83820" y="41910"/>
              <a:ext cx="323850" cy="502285"/>
            </a:xfrm>
            <a:prstGeom prst="rect">
              <a:avLst/>
            </a:prstGeom>
            <a:noFill/>
            <a:ln>
              <a:noFill/>
            </a:ln>
          </p:spPr>
        </p:pic>
        <p:pic>
          <p:nvPicPr>
            <p:cNvPr descr="Free Ring Cliparts, Download Free Clip Art, Free Clip Art on Clipart Library" id="584" name="Google Shape;584;p27"/>
            <p:cNvPicPr preferRelativeResize="0"/>
            <p:nvPr/>
          </p:nvPicPr>
          <p:blipFill rotWithShape="1">
            <a:blip r:embed="rId4">
              <a:alphaModFix/>
            </a:blip>
            <a:srcRect b="0" l="0" r="0" t="0"/>
            <a:stretch/>
          </p:blipFill>
          <p:spPr>
            <a:xfrm>
              <a:off x="544830" y="11430"/>
              <a:ext cx="323850" cy="502285"/>
            </a:xfrm>
            <a:prstGeom prst="rect">
              <a:avLst/>
            </a:prstGeom>
            <a:noFill/>
            <a:ln>
              <a:noFill/>
            </a:ln>
          </p:spPr>
        </p:pic>
        <p:pic>
          <p:nvPicPr>
            <p:cNvPr descr="Free Ring Cliparts, Download Free Clip Art, Free Clip Art on Clipart Library" id="585" name="Google Shape;585;p27"/>
            <p:cNvPicPr preferRelativeResize="0"/>
            <p:nvPr/>
          </p:nvPicPr>
          <p:blipFill rotWithShape="1">
            <a:blip r:embed="rId4">
              <a:alphaModFix/>
            </a:blip>
            <a:srcRect b="0" l="0" r="0" t="0"/>
            <a:stretch/>
          </p:blipFill>
          <p:spPr>
            <a:xfrm>
              <a:off x="316230" y="270510"/>
              <a:ext cx="323850" cy="502285"/>
            </a:xfrm>
            <a:prstGeom prst="rect">
              <a:avLst/>
            </a:prstGeom>
            <a:noFill/>
            <a:ln>
              <a:noFill/>
            </a:ln>
          </p:spPr>
        </p:pic>
        <p:pic>
          <p:nvPicPr>
            <p:cNvPr descr="Free Ring Cliparts, Download Free Clip Art, Free Clip Art on Clipart Library" id="586" name="Google Shape;586;p27"/>
            <p:cNvPicPr preferRelativeResize="0"/>
            <p:nvPr/>
          </p:nvPicPr>
          <p:blipFill rotWithShape="1">
            <a:blip r:embed="rId4">
              <a:alphaModFix/>
            </a:blip>
            <a:srcRect b="0" l="0" r="0" t="0"/>
            <a:stretch/>
          </p:blipFill>
          <p:spPr>
            <a:xfrm>
              <a:off x="967740" y="3810"/>
              <a:ext cx="323850" cy="502285"/>
            </a:xfrm>
            <a:prstGeom prst="rect">
              <a:avLst/>
            </a:prstGeom>
            <a:noFill/>
            <a:ln>
              <a:noFill/>
            </a:ln>
          </p:spPr>
        </p:pic>
        <p:pic>
          <p:nvPicPr>
            <p:cNvPr descr="Free Ring Cliparts, Download Free Clip Art, Free Clip Art on Clipart Library" id="587" name="Google Shape;587;p27"/>
            <p:cNvPicPr preferRelativeResize="0"/>
            <p:nvPr/>
          </p:nvPicPr>
          <p:blipFill rotWithShape="1">
            <a:blip r:embed="rId4">
              <a:alphaModFix/>
            </a:blip>
            <a:srcRect b="0" l="0" r="0" t="0"/>
            <a:stretch/>
          </p:blipFill>
          <p:spPr>
            <a:xfrm>
              <a:off x="765810" y="255270"/>
              <a:ext cx="323850" cy="502285"/>
            </a:xfrm>
            <a:prstGeom prst="rect">
              <a:avLst/>
            </a:prstGeom>
            <a:noFill/>
            <a:ln>
              <a:noFill/>
            </a:ln>
          </p:spPr>
        </p:pic>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9"/>
                                        </p:tgtEl>
                                        <p:attrNameLst>
                                          <p:attrName>style.visibility</p:attrName>
                                        </p:attrNameLst>
                                      </p:cBhvr>
                                      <p:to>
                                        <p:strVal val="visible"/>
                                      </p:to>
                                    </p:set>
                                    <p:animEffect filter="fade" transition="in">
                                      <p:cBhvr>
                                        <p:cTn dur="1000"/>
                                        <p:tgtEl>
                                          <p:spTgt spid="5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6"/>
                                        </p:tgtEl>
                                        <p:attrNameLst>
                                          <p:attrName>style.visibility</p:attrName>
                                        </p:attrNameLst>
                                      </p:cBhvr>
                                      <p:to>
                                        <p:strVal val="visible"/>
                                      </p:to>
                                    </p:set>
                                    <p:animEffect filter="fade" transition="in">
                                      <p:cBhvr>
                                        <p:cTn dur="1000"/>
                                        <p:tgtEl>
                                          <p:spTgt spid="5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3"/>
                                        </p:tgtEl>
                                        <p:attrNameLst>
                                          <p:attrName>style.visibility</p:attrName>
                                        </p:attrNameLst>
                                      </p:cBhvr>
                                      <p:to>
                                        <p:strVal val="visible"/>
                                      </p:to>
                                    </p:set>
                                    <p:animEffect filter="fade" transition="in">
                                      <p:cBhvr>
                                        <p:cTn dur="1000"/>
                                        <p:tgtEl>
                                          <p:spTgt spid="5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0"/>
                                        </p:tgtEl>
                                        <p:attrNameLst>
                                          <p:attrName>style.visibility</p:attrName>
                                        </p:attrNameLst>
                                      </p:cBhvr>
                                      <p:to>
                                        <p:strVal val="visible"/>
                                      </p:to>
                                    </p:set>
                                    <p:animEffect filter="fade" transition="in">
                                      <p:cBhvr>
                                        <p:cTn dur="1000"/>
                                        <p:tgtEl>
                                          <p:spTgt spid="5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7"/>
                                        </p:tgtEl>
                                        <p:attrNameLst>
                                          <p:attrName>style.visibility</p:attrName>
                                        </p:attrNameLst>
                                      </p:cBhvr>
                                      <p:to>
                                        <p:strVal val="visible"/>
                                      </p:to>
                                    </p:set>
                                    <p:animEffect filter="fade" transition="in">
                                      <p:cBhvr>
                                        <p:cTn dur="1000"/>
                                        <p:tgtEl>
                                          <p:spTgt spid="5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4"/>
                                        </p:tgtEl>
                                        <p:attrNameLst>
                                          <p:attrName>style.visibility</p:attrName>
                                        </p:attrNameLst>
                                      </p:cBhvr>
                                      <p:to>
                                        <p:strVal val="visible"/>
                                      </p:to>
                                    </p:set>
                                    <p:animEffect filter="fade" transition="in">
                                      <p:cBhvr>
                                        <p:cTn dur="1000"/>
                                        <p:tgtEl>
                                          <p:spTgt spid="5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1"/>
                                        </p:tgtEl>
                                        <p:attrNameLst>
                                          <p:attrName>style.visibility</p:attrName>
                                        </p:attrNameLst>
                                      </p:cBhvr>
                                      <p:to>
                                        <p:strVal val="visible"/>
                                      </p:to>
                                    </p:set>
                                    <p:animEffect filter="fade" transition="in">
                                      <p:cBhvr>
                                        <p:cTn dur="1000"/>
                                        <p:tgtEl>
                                          <p:spTgt spid="5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8"/>
                                        </p:tgtEl>
                                        <p:attrNameLst>
                                          <p:attrName>style.visibility</p:attrName>
                                        </p:attrNameLst>
                                      </p:cBhvr>
                                      <p:to>
                                        <p:strVal val="visible"/>
                                      </p:to>
                                    </p:set>
                                    <p:animEffect filter="fade" transition="in">
                                      <p:cBhvr>
                                        <p:cTn dur="500"/>
                                        <p:tgtEl>
                                          <p:spTgt spid="5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descr="C:\Users\Snezana Calovska\Desktop\MathTeacherCoach (1).png" id="86" name="Google Shape;86;p14"/>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grpSp>
        <p:nvGrpSpPr>
          <p:cNvPr id="87" name="Google Shape;87;p14"/>
          <p:cNvGrpSpPr/>
          <p:nvPr/>
        </p:nvGrpSpPr>
        <p:grpSpPr>
          <a:xfrm>
            <a:off x="6189021" y="2673080"/>
            <a:ext cx="4517409" cy="2934268"/>
            <a:chOff x="2347415" y="2101756"/>
            <a:chExt cx="4517409" cy="2934268"/>
          </a:xfrm>
        </p:grpSpPr>
        <p:sp>
          <p:nvSpPr>
            <p:cNvPr id="88" name="Google Shape;88;p14"/>
            <p:cNvSpPr/>
            <p:nvPr/>
          </p:nvSpPr>
          <p:spPr>
            <a:xfrm>
              <a:off x="2347415" y="2101756"/>
              <a:ext cx="4517409" cy="2934268"/>
            </a:xfrm>
            <a:prstGeom prst="wedgeRoundRectCallout">
              <a:avLst>
                <a:gd fmla="val -20833" name="adj1"/>
                <a:gd fmla="val 62500" name="adj2"/>
                <a:gd fmla="val 0" name="adj3"/>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89" name="Google Shape;89;p14"/>
            <p:cNvSpPr/>
            <p:nvPr/>
          </p:nvSpPr>
          <p:spPr>
            <a:xfrm>
              <a:off x="2524836" y="2455288"/>
              <a:ext cx="4217158" cy="2322174"/>
            </a:xfrm>
            <a:prstGeom prst="rect">
              <a:avLst/>
            </a:prstGeom>
            <a:noFill/>
            <a:ln>
              <a:noFill/>
            </a:ln>
          </p:spPr>
          <p:txBody>
            <a:bodyPr anchorCtr="0" anchor="t" bIns="45700" lIns="91425" spcFirstLastPara="1" rIns="91425" wrap="square" tIns="45700">
              <a:spAutoFit/>
            </a:bodyPr>
            <a:lstStyle/>
            <a:p>
              <a:pPr indent="0" lvl="0" marL="0" marR="0" rtl="0" algn="just">
                <a:lnSpc>
                  <a:spcPct val="115000"/>
                </a:lnSpc>
                <a:spcBef>
                  <a:spcPts val="0"/>
                </a:spcBef>
                <a:spcAft>
                  <a:spcPts val="0"/>
                </a:spcAft>
                <a:buNone/>
              </a:pPr>
              <a:r>
                <a:rPr b="0" i="0" lang="en-US" sz="1800" u="none" cap="none" strike="noStrike">
                  <a:solidFill>
                    <a:srgbClr val="000000"/>
                  </a:solidFill>
                  <a:latin typeface="Calibri"/>
                  <a:ea typeface="Calibri"/>
                  <a:cs typeface="Calibri"/>
                  <a:sym typeface="Calibri"/>
                </a:rPr>
                <a:t>The factors are the numbers that determine </a:t>
              </a:r>
              <a:r>
                <a:rPr b="1" i="0" lang="en-US" sz="1800" u="none" cap="none" strike="noStrike">
                  <a:solidFill>
                    <a:srgbClr val="00B0F0"/>
                  </a:solidFill>
                  <a:latin typeface="Calibri"/>
                  <a:ea typeface="Calibri"/>
                  <a:cs typeface="Calibri"/>
                  <a:sym typeface="Calibri"/>
                </a:rPr>
                <a:t>how many groups to make</a:t>
              </a:r>
              <a:r>
                <a:rPr b="0" i="0" lang="en-US" sz="1800" u="none" cap="none" strike="noStrike">
                  <a:solidFill>
                    <a:srgbClr val="000000"/>
                  </a:solidFill>
                  <a:latin typeface="Calibri"/>
                  <a:ea typeface="Calibri"/>
                  <a:cs typeface="Calibri"/>
                  <a:sym typeface="Calibri"/>
                </a:rPr>
                <a:t> and </a:t>
              </a:r>
              <a:r>
                <a:rPr b="1" i="0" lang="en-US" sz="1800" u="none" cap="none" strike="noStrike">
                  <a:solidFill>
                    <a:srgbClr val="00B0F0"/>
                  </a:solidFill>
                  <a:latin typeface="Calibri"/>
                  <a:ea typeface="Calibri"/>
                  <a:cs typeface="Calibri"/>
                  <a:sym typeface="Calibri"/>
                </a:rPr>
                <a:t>how many items to put in each group.</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None/>
              </a:pPr>
              <a:r>
                <a:t/>
              </a:r>
              <a:endParaRPr b="0" i="0" sz="18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None/>
              </a:pPr>
              <a:r>
                <a:rPr b="0" i="0" lang="en-US" sz="1800" u="none" cap="none" strike="noStrike">
                  <a:solidFill>
                    <a:srgbClr val="000000"/>
                  </a:solidFill>
                  <a:latin typeface="Calibri"/>
                  <a:ea typeface="Calibri"/>
                  <a:cs typeface="Calibri"/>
                  <a:sym typeface="Calibri"/>
                </a:rPr>
                <a:t>That means that</a:t>
              </a:r>
              <a:r>
                <a:rPr b="1" i="0" lang="en-US" sz="1800" u="none" cap="none" strike="noStrike">
                  <a:solidFill>
                    <a:srgbClr val="000000"/>
                  </a:solidFill>
                  <a:latin typeface="Calibri"/>
                  <a:ea typeface="Calibri"/>
                  <a:cs typeface="Calibri"/>
                  <a:sym typeface="Calibri"/>
                </a:rPr>
                <a:t> </a:t>
              </a:r>
              <a:r>
                <a:rPr b="1" i="0" lang="en-US" sz="1800" u="none" cap="none" strike="noStrike">
                  <a:solidFill>
                    <a:srgbClr val="00B0F0"/>
                  </a:solidFill>
                  <a:latin typeface="Calibri"/>
                  <a:ea typeface="Calibri"/>
                  <a:cs typeface="Calibri"/>
                  <a:sym typeface="Calibri"/>
                </a:rPr>
                <a:t>the amount of items inside one group is always equal to the amount of items inside other groups. </a:t>
              </a:r>
              <a:endParaRPr b="0" i="0" sz="1800" u="none" cap="none" strike="noStrike">
                <a:solidFill>
                  <a:srgbClr val="000000"/>
                </a:solidFill>
                <a:latin typeface="Arial"/>
                <a:ea typeface="Arial"/>
                <a:cs typeface="Arial"/>
                <a:sym typeface="Arial"/>
              </a:endParaRPr>
            </a:p>
          </p:txBody>
        </p:sp>
      </p:grpSp>
      <p:sp>
        <p:nvSpPr>
          <p:cNvPr id="90" name="Google Shape;90;p14"/>
          <p:cNvSpPr txBox="1"/>
          <p:nvPr/>
        </p:nvSpPr>
        <p:spPr>
          <a:xfrm>
            <a:off x="865803" y="2433373"/>
            <a:ext cx="4710751" cy="1754326"/>
          </a:xfrm>
          <a:prstGeom prst="rect">
            <a:avLst/>
          </a:prstGeom>
          <a:noFill/>
          <a:ln cap="flat" cmpd="sng" w="28575">
            <a:solidFill>
              <a:schemeClr val="accent1"/>
            </a:solidFill>
            <a:prstDash val="dash"/>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800" u="none" cap="none" strike="noStrike">
                <a:solidFill>
                  <a:srgbClr val="000000"/>
                </a:solidFill>
                <a:latin typeface="Calibri"/>
                <a:ea typeface="Calibri"/>
                <a:cs typeface="Calibri"/>
                <a:sym typeface="Calibri"/>
              </a:rPr>
              <a:t>The equal groups strategy is one way to multiply factors visually. Factors are what we call to the numbers that we multiply. Multiplication using the equal groups strategy means having to place </a:t>
            </a:r>
            <a:r>
              <a:rPr b="1" i="0" lang="en-US" sz="1800" u="none" cap="none" strike="noStrike">
                <a:solidFill>
                  <a:srgbClr val="00B0F0"/>
                </a:solidFill>
                <a:latin typeface="Calibri"/>
                <a:ea typeface="Calibri"/>
                <a:cs typeface="Calibri"/>
                <a:sym typeface="Calibri"/>
              </a:rPr>
              <a:t>a certain number of objects into a certain number of groups</a:t>
            </a:r>
            <a:r>
              <a:rPr b="0" i="0" lang="en-US" sz="1800" u="none" cap="none" strike="noStrike">
                <a:solidFill>
                  <a:srgbClr val="000000"/>
                </a:solidFill>
                <a:latin typeface="Calibri"/>
                <a:ea typeface="Calibri"/>
                <a:cs typeface="Calibri"/>
                <a:sym typeface="Calibri"/>
              </a:rPr>
              <a:t>.</a:t>
            </a:r>
            <a:endParaRPr b="0" i="0" sz="1800" u="none" cap="none" strike="noStrike">
              <a:solidFill>
                <a:srgbClr val="000000"/>
              </a:solidFill>
              <a:latin typeface="Calibri"/>
              <a:ea typeface="Calibri"/>
              <a:cs typeface="Calibri"/>
              <a:sym typeface="Calibri"/>
            </a:endParaRPr>
          </a:p>
        </p:txBody>
      </p:sp>
      <p:sp>
        <p:nvSpPr>
          <p:cNvPr id="91" name="Google Shape;91;p14"/>
          <p:cNvSpPr/>
          <p:nvPr/>
        </p:nvSpPr>
        <p:spPr>
          <a:xfrm>
            <a:off x="3754109" y="349016"/>
            <a:ext cx="4569573" cy="1316100"/>
          </a:xfrm>
          <a:prstGeom prst="roundRect">
            <a:avLst>
              <a:gd fmla="val 16667" name="adj"/>
            </a:avLst>
          </a:prstGeom>
          <a:solidFill>
            <a:srgbClr val="FFFFFF"/>
          </a:solidFill>
          <a:ln cap="flat" cmpd="sng" w="76200">
            <a:solidFill>
              <a:srgbClr val="00B0F0"/>
            </a:solidFill>
            <a:prstDash val="dashDot"/>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1" i="0" lang="en-US" sz="3200" u="none" cap="none" strike="noStrike">
                <a:solidFill>
                  <a:srgbClr val="0070C0"/>
                </a:solidFill>
                <a:latin typeface="Calibri"/>
                <a:ea typeface="Calibri"/>
                <a:cs typeface="Calibri"/>
                <a:sym typeface="Calibri"/>
              </a:rPr>
              <a:t>What is the equal groups strategy?</a:t>
            </a:r>
            <a:endParaRPr b="0" i="0" sz="3200" u="none" cap="none" strike="noStrike">
              <a:solidFill>
                <a:srgbClr val="0070C0"/>
              </a:solidFill>
              <a:latin typeface="Calibri"/>
              <a:ea typeface="Calibri"/>
              <a:cs typeface="Calibri"/>
              <a:sym typeface="Calibri"/>
            </a:endParaRPr>
          </a:p>
        </p:txBody>
      </p:sp>
      <p:sp>
        <p:nvSpPr>
          <p:cNvPr id="92" name="Google Shape;92;p14"/>
          <p:cNvSpPr/>
          <p:nvPr/>
        </p:nvSpPr>
        <p:spPr>
          <a:xfrm>
            <a:off x="1338599" y="4528734"/>
            <a:ext cx="4237955" cy="1366528"/>
          </a:xfrm>
          <a:prstGeom prst="rect">
            <a:avLst/>
          </a:prstGeom>
          <a:noFill/>
          <a:ln cap="flat" cmpd="sng" w="38100">
            <a:solidFill>
              <a:srgbClr val="4472C4"/>
            </a:solidFill>
            <a:prstDash val="dashDot"/>
            <a:round/>
            <a:headEnd len="sm" w="sm" type="none"/>
            <a:tailEnd len="sm" w="sm" type="none"/>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2400" u="none" cap="none" strike="noStrike">
                <a:solidFill>
                  <a:srgbClr val="000000"/>
                </a:solidFill>
                <a:latin typeface="Calibri"/>
                <a:ea typeface="Calibri"/>
                <a:cs typeface="Calibri"/>
                <a:sym typeface="Calibri"/>
              </a:rPr>
              <a:t>We can read a multiplication equation </a:t>
            </a:r>
            <a:r>
              <a:rPr b="1" i="0" lang="en-US" sz="2400" u="none" cap="none" strike="noStrike">
                <a:solidFill>
                  <a:srgbClr val="000000"/>
                </a:solidFill>
                <a:latin typeface="Calibri"/>
                <a:ea typeface="Calibri"/>
                <a:cs typeface="Calibri"/>
                <a:sym typeface="Calibri"/>
              </a:rPr>
              <a:t>A x B</a:t>
            </a:r>
            <a:r>
              <a:rPr b="0" i="0" lang="en-US" sz="2400" u="none" cap="none" strike="noStrike">
                <a:solidFill>
                  <a:srgbClr val="000000"/>
                </a:solidFill>
                <a:latin typeface="Calibri"/>
                <a:ea typeface="Calibri"/>
                <a:cs typeface="Calibri"/>
                <a:sym typeface="Calibri"/>
              </a:rPr>
              <a:t> as having</a:t>
            </a:r>
            <a:endParaRPr/>
          </a:p>
          <a:p>
            <a:pPr indent="0" lvl="0" marL="0" marR="0" rtl="0" algn="ctr">
              <a:lnSpc>
                <a:spcPct val="115000"/>
              </a:lnSpc>
              <a:spcBef>
                <a:spcPts val="0"/>
              </a:spcBef>
              <a:spcAft>
                <a:spcPts val="0"/>
              </a:spcAft>
              <a:buNone/>
            </a:pPr>
            <a:r>
              <a:rPr b="1" i="0" lang="en-US" sz="2400" u="none" cap="none" strike="noStrike">
                <a:solidFill>
                  <a:srgbClr val="000000"/>
                </a:solidFill>
                <a:latin typeface="Calibri"/>
                <a:ea typeface="Calibri"/>
                <a:cs typeface="Calibri"/>
                <a:sym typeface="Calibri"/>
              </a:rPr>
              <a:t>A equal groups of B</a:t>
            </a:r>
            <a:r>
              <a:rPr b="0" i="0" lang="en-US" sz="2400" u="none" cap="none" strike="noStrike">
                <a:solidFill>
                  <a:srgbClr val="000000"/>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0"/>
                                        </p:tgtEl>
                                        <p:attrNameLst>
                                          <p:attrName>style.visibility</p:attrName>
                                        </p:attrNameLst>
                                      </p:cBhvr>
                                      <p:to>
                                        <p:strVal val="visible"/>
                                      </p:to>
                                    </p:set>
                                    <p:anim calcmode="lin" valueType="num">
                                      <p:cBhvr additive="base">
                                        <p:cTn dur="500"/>
                                        <p:tgtEl>
                                          <p:spTgt spid="9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1000"/>
                                        <p:tgtEl>
                                          <p:spTgt spid="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500"/>
                                        <p:tgtEl>
                                          <p:spTgt spid="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p:nvPr/>
        </p:nvSpPr>
        <p:spPr>
          <a:xfrm>
            <a:off x="728663" y="2020153"/>
            <a:ext cx="11318109" cy="3207032"/>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2800" u="none" cap="none" strike="noStrike">
                <a:solidFill>
                  <a:srgbClr val="000000"/>
                </a:solidFill>
                <a:latin typeface="Calibri"/>
                <a:ea typeface="Calibri"/>
                <a:cs typeface="Calibri"/>
                <a:sym typeface="Calibri"/>
              </a:rPr>
              <a:t>For example, </a:t>
            </a:r>
            <a:endParaRPr b="0" i="0" sz="2800" u="none" cap="none" strike="noStrike">
              <a:solidFill>
                <a:srgbClr val="000000"/>
              </a:solidFill>
              <a:latin typeface="Calibri"/>
              <a:ea typeface="Calibri"/>
              <a:cs typeface="Calibri"/>
              <a:sym typeface="Calibri"/>
            </a:endParaRPr>
          </a:p>
          <a:p>
            <a:pPr indent="0" lvl="0" marL="0" marR="0" rtl="0" algn="ctr">
              <a:lnSpc>
                <a:spcPct val="115000"/>
              </a:lnSpc>
              <a:spcBef>
                <a:spcPts val="0"/>
              </a:spcBef>
              <a:spcAft>
                <a:spcPts val="0"/>
              </a:spcAft>
              <a:buNone/>
            </a:pPr>
            <a:r>
              <a:rPr b="1" i="0" lang="en-US" sz="6600" u="none" cap="none" strike="noStrike">
                <a:solidFill>
                  <a:srgbClr val="FFC000"/>
                </a:solidFill>
                <a:latin typeface="Calibri"/>
                <a:ea typeface="Calibri"/>
                <a:cs typeface="Calibri"/>
                <a:sym typeface="Calibri"/>
              </a:rPr>
              <a:t>4</a:t>
            </a:r>
            <a:r>
              <a:rPr b="1" i="0" lang="en-US" sz="6600" u="none" cap="none" strike="noStrike">
                <a:solidFill>
                  <a:srgbClr val="000000"/>
                </a:solidFill>
                <a:latin typeface="Calibri"/>
                <a:ea typeface="Calibri"/>
                <a:cs typeface="Calibri"/>
                <a:sym typeface="Calibri"/>
              </a:rPr>
              <a:t> x </a:t>
            </a:r>
            <a:r>
              <a:rPr b="1" i="0" lang="en-US" sz="6600" u="none" cap="none" strike="noStrike">
                <a:solidFill>
                  <a:srgbClr val="00B050"/>
                </a:solidFill>
                <a:latin typeface="Calibri"/>
                <a:ea typeface="Calibri"/>
                <a:cs typeface="Calibri"/>
                <a:sym typeface="Calibri"/>
              </a:rPr>
              <a:t>3</a:t>
            </a:r>
            <a:endParaRPr/>
          </a:p>
          <a:p>
            <a:pPr indent="0" lvl="0" marL="0" marR="0" rtl="0" algn="ctr">
              <a:lnSpc>
                <a:spcPct val="115000"/>
              </a:lnSpc>
              <a:spcBef>
                <a:spcPts val="0"/>
              </a:spcBef>
              <a:spcAft>
                <a:spcPts val="0"/>
              </a:spcAft>
              <a:buNone/>
            </a:pPr>
            <a:r>
              <a:rPr b="0" i="0" lang="en-US" sz="2800" u="none" cap="none" strike="noStrike">
                <a:solidFill>
                  <a:srgbClr val="000000"/>
                </a:solidFill>
                <a:latin typeface="Calibri"/>
                <a:ea typeface="Calibri"/>
                <a:cs typeface="Calibri"/>
                <a:sym typeface="Calibri"/>
              </a:rPr>
              <a:t>can be read as having</a:t>
            </a:r>
            <a:endParaRPr/>
          </a:p>
          <a:p>
            <a:pPr indent="0" lvl="0" marL="0" marR="0" rtl="0" algn="ctr">
              <a:lnSpc>
                <a:spcPct val="115000"/>
              </a:lnSpc>
              <a:spcBef>
                <a:spcPts val="0"/>
              </a:spcBef>
              <a:spcAft>
                <a:spcPts val="0"/>
              </a:spcAft>
              <a:buNone/>
            </a:pPr>
            <a:r>
              <a:rPr b="1" i="0" lang="en-US" sz="5400" u="none" cap="none" strike="noStrike">
                <a:solidFill>
                  <a:srgbClr val="000000"/>
                </a:solidFill>
                <a:latin typeface="Calibri"/>
                <a:ea typeface="Calibri"/>
                <a:cs typeface="Calibri"/>
                <a:sym typeface="Calibri"/>
              </a:rPr>
              <a:t>4 equal groups of 3</a:t>
            </a:r>
            <a:r>
              <a:rPr b="0" i="0" lang="en-US" sz="5400" u="none" cap="none" strike="noStrike">
                <a:solidFill>
                  <a:srgbClr val="000000"/>
                </a:solidFill>
                <a:latin typeface="Calibri"/>
                <a:ea typeface="Calibri"/>
                <a:cs typeface="Calibri"/>
                <a:sym typeface="Calibri"/>
              </a:rPr>
              <a:t> </a:t>
            </a:r>
            <a:endParaRPr b="0" i="0" sz="3600" u="none" cap="none" strike="noStrike">
              <a:solidFill>
                <a:srgbClr val="000000"/>
              </a:solidFill>
              <a:latin typeface="Arial"/>
              <a:ea typeface="Arial"/>
              <a:cs typeface="Arial"/>
              <a:sym typeface="Arial"/>
            </a:endParaRPr>
          </a:p>
        </p:txBody>
      </p:sp>
      <p:pic>
        <p:nvPicPr>
          <p:cNvPr descr="C:\Users\Snezana Calovska\Desktop\MathTeacherCoach (1).png" id="98" name="Google Shape;98;p15"/>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99" name="Google Shape;99;p15"/>
          <p:cNvSpPr/>
          <p:nvPr/>
        </p:nvSpPr>
        <p:spPr>
          <a:xfrm>
            <a:off x="3754109" y="349016"/>
            <a:ext cx="4569573" cy="1316100"/>
          </a:xfrm>
          <a:prstGeom prst="roundRect">
            <a:avLst>
              <a:gd fmla="val 16667" name="adj"/>
            </a:avLst>
          </a:prstGeom>
          <a:solidFill>
            <a:srgbClr val="FFFFFF"/>
          </a:solidFill>
          <a:ln cap="flat" cmpd="sng" w="76200">
            <a:solidFill>
              <a:srgbClr val="00B0F0"/>
            </a:solidFill>
            <a:prstDash val="dashDot"/>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1" i="0" lang="en-US" sz="3200" u="none" cap="none" strike="noStrike">
                <a:solidFill>
                  <a:srgbClr val="0070C0"/>
                </a:solidFill>
                <a:latin typeface="Calibri"/>
                <a:ea typeface="Calibri"/>
                <a:cs typeface="Calibri"/>
                <a:sym typeface="Calibri"/>
              </a:rPr>
              <a:t>What is the equal groups strategy?</a:t>
            </a:r>
            <a:endParaRPr b="0" i="0" sz="3200" u="none" cap="none" strike="noStrike">
              <a:solidFill>
                <a:srgbClr val="0070C0"/>
              </a:solidFill>
              <a:latin typeface="Calibri"/>
              <a:ea typeface="Calibri"/>
              <a:cs typeface="Calibri"/>
              <a:sym typeface="Calibri"/>
            </a:endParaRPr>
          </a:p>
        </p:txBody>
      </p:sp>
      <p:grpSp>
        <p:nvGrpSpPr>
          <p:cNvPr id="100" name="Google Shape;100;p15"/>
          <p:cNvGrpSpPr/>
          <p:nvPr/>
        </p:nvGrpSpPr>
        <p:grpSpPr>
          <a:xfrm>
            <a:off x="1200149" y="2020153"/>
            <a:ext cx="4186237" cy="2850011"/>
            <a:chOff x="1200149" y="2020153"/>
            <a:chExt cx="4186237" cy="2850011"/>
          </a:xfrm>
        </p:grpSpPr>
        <p:sp>
          <p:nvSpPr>
            <p:cNvPr id="101" name="Google Shape;101;p15"/>
            <p:cNvSpPr/>
            <p:nvPr/>
          </p:nvSpPr>
          <p:spPr>
            <a:xfrm rot="10800000">
              <a:off x="1200149" y="2020153"/>
              <a:ext cx="4186237" cy="2457450"/>
            </a:xfrm>
            <a:prstGeom prst="leftArrowCallout">
              <a:avLst>
                <a:gd fmla="val 14535" name="adj1"/>
                <a:gd fmla="val 25000" name="adj2"/>
                <a:gd fmla="val 21512" name="adj3"/>
                <a:gd fmla="val 46888" name="adj4"/>
              </a:avLst>
            </a:prstGeom>
            <a:solidFill>
              <a:schemeClr val="lt1"/>
            </a:solidFill>
            <a:ln cap="flat" cmpd="sng" w="5715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2" name="Google Shape;102;p15"/>
            <p:cNvSpPr txBox="1"/>
            <p:nvPr/>
          </p:nvSpPr>
          <p:spPr>
            <a:xfrm>
              <a:off x="1300163" y="2020153"/>
              <a:ext cx="1714500" cy="2850011"/>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3200" u="none" cap="none" strike="noStrike">
                  <a:solidFill>
                    <a:srgbClr val="FFC000"/>
                  </a:solidFill>
                  <a:latin typeface="Calibri"/>
                  <a:ea typeface="Calibri"/>
                  <a:cs typeface="Calibri"/>
                  <a:sym typeface="Calibri"/>
                </a:rPr>
                <a:t>Number of groups to make </a:t>
              </a:r>
              <a:endParaRPr b="0" i="0" sz="2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t/>
              </a:r>
              <a:endParaRPr b="0" i="0" sz="3200" u="none" cap="none" strike="noStrike">
                <a:solidFill>
                  <a:srgbClr val="000000"/>
                </a:solidFill>
                <a:latin typeface="Arial"/>
                <a:ea typeface="Arial"/>
                <a:cs typeface="Arial"/>
                <a:sym typeface="Arial"/>
              </a:endParaRPr>
            </a:p>
          </p:txBody>
        </p:sp>
      </p:grpSp>
      <p:grpSp>
        <p:nvGrpSpPr>
          <p:cNvPr id="103" name="Google Shape;103;p15"/>
          <p:cNvGrpSpPr/>
          <p:nvPr/>
        </p:nvGrpSpPr>
        <p:grpSpPr>
          <a:xfrm flipH="1">
            <a:off x="7296195" y="2020152"/>
            <a:ext cx="4186237" cy="2457450"/>
            <a:chOff x="1200149" y="2020153"/>
            <a:chExt cx="4186237" cy="2457450"/>
          </a:xfrm>
        </p:grpSpPr>
        <p:sp>
          <p:nvSpPr>
            <p:cNvPr id="104" name="Google Shape;104;p15"/>
            <p:cNvSpPr/>
            <p:nvPr/>
          </p:nvSpPr>
          <p:spPr>
            <a:xfrm rot="10800000">
              <a:off x="1200149" y="2020153"/>
              <a:ext cx="4186237" cy="2457450"/>
            </a:xfrm>
            <a:prstGeom prst="leftArrowCallout">
              <a:avLst>
                <a:gd fmla="val 14535" name="adj1"/>
                <a:gd fmla="val 25000" name="adj2"/>
                <a:gd fmla="val 21512" name="adj3"/>
                <a:gd fmla="val 46888" name="adj4"/>
              </a:avLst>
            </a:prstGeom>
            <a:solidFill>
              <a:schemeClr val="lt1"/>
            </a:solidFill>
            <a:ln cap="flat" cmpd="sng" w="57150">
              <a:solidFill>
                <a:srgbClr val="00B05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5" name="Google Shape;105;p15"/>
            <p:cNvSpPr txBox="1"/>
            <p:nvPr/>
          </p:nvSpPr>
          <p:spPr>
            <a:xfrm>
              <a:off x="1300163" y="2020153"/>
              <a:ext cx="1714500" cy="2321148"/>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3200" u="none" cap="none" strike="noStrike">
                  <a:solidFill>
                    <a:srgbClr val="00B050"/>
                  </a:solidFill>
                  <a:latin typeface="Calibri"/>
                  <a:ea typeface="Calibri"/>
                  <a:cs typeface="Calibri"/>
                  <a:sym typeface="Calibri"/>
                </a:rPr>
                <a:t>Number of items in each group</a:t>
              </a:r>
              <a:endParaRPr b="0" i="0" sz="2000" u="none" cap="none" strike="noStrike">
                <a:solidFill>
                  <a:srgbClr val="000000"/>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0" st="0"/>
                                            </p:txEl>
                                          </p:spTgt>
                                        </p:tgtEl>
                                        <p:attrNameLst>
                                          <p:attrName>style.visibility</p:attrName>
                                        </p:attrNameLst>
                                      </p:cBhvr>
                                      <p:to>
                                        <p:strVal val="visible"/>
                                      </p:to>
                                    </p:set>
                                    <p:animEffect filter="fade" transition="in">
                                      <p:cBhvr>
                                        <p:cTn dur="500"/>
                                        <p:tgtEl>
                                          <p:spTgt spid="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 st="1"/>
                                            </p:txEl>
                                          </p:spTgt>
                                        </p:tgtEl>
                                        <p:attrNameLst>
                                          <p:attrName>style.visibility</p:attrName>
                                        </p:attrNameLst>
                                      </p:cBhvr>
                                      <p:to>
                                        <p:strVal val="visible"/>
                                      </p:to>
                                    </p:set>
                                    <p:animEffect filter="fade" transition="in">
                                      <p:cBhvr>
                                        <p:cTn dur="500"/>
                                        <p:tgtEl>
                                          <p:spTgt spid="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2" st="2"/>
                                            </p:txEl>
                                          </p:spTgt>
                                        </p:tgtEl>
                                        <p:attrNameLst>
                                          <p:attrName>style.visibility</p:attrName>
                                        </p:attrNameLst>
                                      </p:cBhvr>
                                      <p:to>
                                        <p:strVal val="visible"/>
                                      </p:to>
                                    </p:set>
                                    <p:animEffect filter="fade" transition="in">
                                      <p:cBhvr>
                                        <p:cTn dur="500"/>
                                        <p:tgtEl>
                                          <p:spTgt spid="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3" st="3"/>
                                            </p:txEl>
                                          </p:spTgt>
                                        </p:tgtEl>
                                        <p:attrNameLst>
                                          <p:attrName>style.visibility</p:attrName>
                                        </p:attrNameLst>
                                      </p:cBhvr>
                                      <p:to>
                                        <p:strVal val="visible"/>
                                      </p:to>
                                    </p:set>
                                    <p:animEffect filter="fade" transition="in">
                                      <p:cBhvr>
                                        <p:cTn dur="500"/>
                                        <p:tgtEl>
                                          <p:spTgt spid="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822"/>
                                        <p:tgtEl>
                                          <p:spTgt spid="1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822"/>
                                        <p:tgtEl>
                                          <p:spTgt spid="1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8abd55b3e4_0_2"/>
          <p:cNvSpPr/>
          <p:nvPr/>
        </p:nvSpPr>
        <p:spPr>
          <a:xfrm>
            <a:off x="2456597" y="422300"/>
            <a:ext cx="4569573" cy="1316100"/>
          </a:xfrm>
          <a:prstGeom prst="roundRect">
            <a:avLst>
              <a:gd fmla="val 16667" name="adj"/>
            </a:avLst>
          </a:prstGeom>
          <a:solidFill>
            <a:srgbClr val="FFFFFF"/>
          </a:solidFill>
          <a:ln cap="flat" cmpd="sng" w="76200">
            <a:solidFill>
              <a:srgbClr val="24BCB5"/>
            </a:solidFill>
            <a:prstDash val="dashDot"/>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1" i="0" lang="en-US" sz="3200" u="none" cap="none" strike="noStrike">
                <a:solidFill>
                  <a:srgbClr val="0070C0"/>
                </a:solidFill>
                <a:latin typeface="Calibri"/>
                <a:ea typeface="Calibri"/>
                <a:cs typeface="Calibri"/>
                <a:sym typeface="Calibri"/>
              </a:rPr>
              <a:t>What is the equal groups strategy?</a:t>
            </a:r>
            <a:endParaRPr b="0" i="0" sz="3200" u="none" cap="none" strike="noStrike">
              <a:solidFill>
                <a:srgbClr val="0070C0"/>
              </a:solidFill>
              <a:latin typeface="Calibri"/>
              <a:ea typeface="Calibri"/>
              <a:cs typeface="Calibri"/>
              <a:sym typeface="Calibri"/>
            </a:endParaRPr>
          </a:p>
        </p:txBody>
      </p:sp>
      <p:pic>
        <p:nvPicPr>
          <p:cNvPr descr="C:\Users\Snezana Calovska\Desktop\MathTeacherCoach (1).png" id="111" name="Google Shape;111;g8abd55b3e4_0_2"/>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112" name="Google Shape;112;g8abd55b3e4_0_2"/>
          <p:cNvSpPr/>
          <p:nvPr/>
        </p:nvSpPr>
        <p:spPr>
          <a:xfrm>
            <a:off x="363408" y="1887354"/>
            <a:ext cx="3501280" cy="622222"/>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First, draw 4 circles:</a:t>
            </a:r>
            <a:endParaRPr b="0" i="0" sz="1800" u="none" cap="none" strike="noStrike">
              <a:solidFill>
                <a:srgbClr val="000000"/>
              </a:solidFill>
              <a:latin typeface="Arial"/>
              <a:ea typeface="Arial"/>
              <a:cs typeface="Arial"/>
              <a:sym typeface="Arial"/>
            </a:endParaRPr>
          </a:p>
        </p:txBody>
      </p:sp>
      <p:sp>
        <p:nvSpPr>
          <p:cNvPr id="113" name="Google Shape;113;g8abd55b3e4_0_2"/>
          <p:cNvSpPr/>
          <p:nvPr/>
        </p:nvSpPr>
        <p:spPr>
          <a:xfrm>
            <a:off x="668209"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14" name="Google Shape;114;g8abd55b3e4_0_2"/>
          <p:cNvSpPr/>
          <p:nvPr/>
        </p:nvSpPr>
        <p:spPr>
          <a:xfrm>
            <a:off x="3460134"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15" name="Google Shape;115;g8abd55b3e4_0_2"/>
          <p:cNvSpPr/>
          <p:nvPr/>
        </p:nvSpPr>
        <p:spPr>
          <a:xfrm>
            <a:off x="6424240"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16" name="Google Shape;116;g8abd55b3e4_0_2"/>
          <p:cNvSpPr/>
          <p:nvPr/>
        </p:nvSpPr>
        <p:spPr>
          <a:xfrm>
            <a:off x="9216165"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17" name="Google Shape;117;g8abd55b3e4_0_2"/>
          <p:cNvSpPr/>
          <p:nvPr/>
        </p:nvSpPr>
        <p:spPr>
          <a:xfrm>
            <a:off x="7760670" y="422300"/>
            <a:ext cx="4476383" cy="1260345"/>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6600" u="none" cap="none" strike="noStrike">
                <a:solidFill>
                  <a:srgbClr val="FFC000"/>
                </a:solidFill>
                <a:latin typeface="Calibri"/>
                <a:ea typeface="Calibri"/>
                <a:cs typeface="Calibri"/>
                <a:sym typeface="Calibri"/>
              </a:rPr>
              <a:t>4</a:t>
            </a:r>
            <a:r>
              <a:rPr b="1" i="0" lang="en-US" sz="6600" u="none" cap="none" strike="noStrike">
                <a:solidFill>
                  <a:srgbClr val="000000"/>
                </a:solidFill>
                <a:latin typeface="Calibri"/>
                <a:ea typeface="Calibri"/>
                <a:cs typeface="Calibri"/>
                <a:sym typeface="Calibri"/>
              </a:rPr>
              <a:t> x </a:t>
            </a:r>
            <a:r>
              <a:rPr b="1" i="0" lang="en-US" sz="6600" u="none" cap="none" strike="noStrike">
                <a:solidFill>
                  <a:srgbClr val="00B050"/>
                </a:solidFill>
                <a:latin typeface="Calibri"/>
                <a:ea typeface="Calibri"/>
                <a:cs typeface="Calibri"/>
                <a:sym typeface="Calibri"/>
              </a:rPr>
              <a:t>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5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20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20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2000"/>
                                        <p:tgtEl>
                                          <p:spTgt spid="1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20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12"/>
                                        </p:tgtEl>
                                      </p:cBhvr>
                                    </p:animEffect>
                                    <p:set>
                                      <p:cBhvr>
                                        <p:cTn dur="1" fill="hold">
                                          <p:stCondLst>
                                            <p:cond delay="500"/>
                                          </p:stCondLst>
                                        </p:cTn>
                                        <p:tgtEl>
                                          <p:spTgt spid="11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6"/>
          <p:cNvSpPr/>
          <p:nvPr/>
        </p:nvSpPr>
        <p:spPr>
          <a:xfrm>
            <a:off x="2456597" y="422300"/>
            <a:ext cx="4569573" cy="1316100"/>
          </a:xfrm>
          <a:prstGeom prst="roundRect">
            <a:avLst>
              <a:gd fmla="val 16667" name="adj"/>
            </a:avLst>
          </a:prstGeom>
          <a:solidFill>
            <a:srgbClr val="FFFFFF"/>
          </a:solidFill>
          <a:ln cap="flat" cmpd="sng" w="76200">
            <a:solidFill>
              <a:srgbClr val="24BCB5"/>
            </a:solidFill>
            <a:prstDash val="dashDot"/>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1" i="0" lang="en-US" sz="3200" u="none" cap="none" strike="noStrike">
                <a:solidFill>
                  <a:srgbClr val="0070C0"/>
                </a:solidFill>
                <a:latin typeface="Calibri"/>
                <a:ea typeface="Calibri"/>
                <a:cs typeface="Calibri"/>
                <a:sym typeface="Calibri"/>
              </a:rPr>
              <a:t>What is the equal groups strategy?</a:t>
            </a:r>
            <a:endParaRPr b="0" i="0" sz="3200" u="none" cap="none" strike="noStrike">
              <a:solidFill>
                <a:srgbClr val="0070C0"/>
              </a:solidFill>
              <a:latin typeface="Calibri"/>
              <a:ea typeface="Calibri"/>
              <a:cs typeface="Calibri"/>
              <a:sym typeface="Calibri"/>
            </a:endParaRPr>
          </a:p>
        </p:txBody>
      </p:sp>
      <p:pic>
        <p:nvPicPr>
          <p:cNvPr descr="C:\Users\Snezana Calovska\Desktop\MathTeacherCoach (1).png" id="123" name="Google Shape;123;p16"/>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124" name="Google Shape;124;p16"/>
          <p:cNvSpPr/>
          <p:nvPr/>
        </p:nvSpPr>
        <p:spPr>
          <a:xfrm>
            <a:off x="363408" y="1887354"/>
            <a:ext cx="5564344" cy="622222"/>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Then, draw 3 dots in each circle:</a:t>
            </a:r>
            <a:endParaRPr b="0" i="0" sz="1800" u="none" cap="none" strike="noStrike">
              <a:solidFill>
                <a:srgbClr val="000000"/>
              </a:solidFill>
              <a:latin typeface="Arial"/>
              <a:ea typeface="Arial"/>
              <a:cs typeface="Arial"/>
              <a:sym typeface="Arial"/>
            </a:endParaRPr>
          </a:p>
        </p:txBody>
      </p:sp>
      <p:sp>
        <p:nvSpPr>
          <p:cNvPr id="125" name="Google Shape;125;p16"/>
          <p:cNvSpPr/>
          <p:nvPr/>
        </p:nvSpPr>
        <p:spPr>
          <a:xfrm>
            <a:off x="668209"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26" name="Google Shape;126;p16"/>
          <p:cNvSpPr/>
          <p:nvPr/>
        </p:nvSpPr>
        <p:spPr>
          <a:xfrm>
            <a:off x="3460134"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27" name="Google Shape;127;p16"/>
          <p:cNvSpPr/>
          <p:nvPr/>
        </p:nvSpPr>
        <p:spPr>
          <a:xfrm>
            <a:off x="6424240"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28" name="Google Shape;128;p16"/>
          <p:cNvSpPr/>
          <p:nvPr/>
        </p:nvSpPr>
        <p:spPr>
          <a:xfrm>
            <a:off x="9216165"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129" name="Google Shape;129;p16"/>
          <p:cNvGrpSpPr/>
          <p:nvPr/>
        </p:nvGrpSpPr>
        <p:grpSpPr>
          <a:xfrm>
            <a:off x="859315" y="3466380"/>
            <a:ext cx="10553455" cy="595699"/>
            <a:chOff x="859315" y="3466380"/>
            <a:chExt cx="10553455" cy="595699"/>
          </a:xfrm>
        </p:grpSpPr>
        <p:sp>
          <p:nvSpPr>
            <p:cNvPr id="130" name="Google Shape;130;p16"/>
            <p:cNvSpPr/>
            <p:nvPr/>
          </p:nvSpPr>
          <p:spPr>
            <a:xfrm>
              <a:off x="859315" y="3529857"/>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1" name="Google Shape;131;p16"/>
            <p:cNvSpPr/>
            <p:nvPr/>
          </p:nvSpPr>
          <p:spPr>
            <a:xfrm>
              <a:off x="1555952" y="3517754"/>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2" name="Google Shape;132;p16"/>
            <p:cNvSpPr/>
            <p:nvPr/>
          </p:nvSpPr>
          <p:spPr>
            <a:xfrm>
              <a:off x="2275739" y="3529857"/>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3" name="Google Shape;133;p16"/>
            <p:cNvSpPr/>
            <p:nvPr/>
          </p:nvSpPr>
          <p:spPr>
            <a:xfrm>
              <a:off x="3643745" y="3505544"/>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4" name="Google Shape;134;p16"/>
            <p:cNvSpPr/>
            <p:nvPr/>
          </p:nvSpPr>
          <p:spPr>
            <a:xfrm>
              <a:off x="4363532" y="3493441"/>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5" name="Google Shape;135;p16"/>
            <p:cNvSpPr/>
            <p:nvPr/>
          </p:nvSpPr>
          <p:spPr>
            <a:xfrm>
              <a:off x="5083319" y="3505544"/>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6" name="Google Shape;136;p16"/>
            <p:cNvSpPr/>
            <p:nvPr/>
          </p:nvSpPr>
          <p:spPr>
            <a:xfrm>
              <a:off x="6567638" y="3493441"/>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7" name="Google Shape;137;p16"/>
            <p:cNvSpPr/>
            <p:nvPr/>
          </p:nvSpPr>
          <p:spPr>
            <a:xfrm>
              <a:off x="7287425" y="3481338"/>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8" name="Google Shape;138;p16"/>
            <p:cNvSpPr/>
            <p:nvPr/>
          </p:nvSpPr>
          <p:spPr>
            <a:xfrm>
              <a:off x="8007212" y="3493441"/>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9" name="Google Shape;139;p16"/>
            <p:cNvSpPr/>
            <p:nvPr/>
          </p:nvSpPr>
          <p:spPr>
            <a:xfrm>
              <a:off x="9365196" y="3478483"/>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40" name="Google Shape;140;p16"/>
            <p:cNvSpPr/>
            <p:nvPr/>
          </p:nvSpPr>
          <p:spPr>
            <a:xfrm>
              <a:off x="10084983" y="3466380"/>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41" name="Google Shape;141;p16"/>
            <p:cNvSpPr/>
            <p:nvPr/>
          </p:nvSpPr>
          <p:spPr>
            <a:xfrm>
              <a:off x="10804770" y="3478483"/>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142" name="Google Shape;142;p16"/>
          <p:cNvSpPr/>
          <p:nvPr/>
        </p:nvSpPr>
        <p:spPr>
          <a:xfrm>
            <a:off x="7760670" y="422300"/>
            <a:ext cx="4476383" cy="1260345"/>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6600" u="none" cap="none" strike="noStrike">
                <a:solidFill>
                  <a:srgbClr val="FFC000"/>
                </a:solidFill>
                <a:latin typeface="Calibri"/>
                <a:ea typeface="Calibri"/>
                <a:cs typeface="Calibri"/>
                <a:sym typeface="Calibri"/>
              </a:rPr>
              <a:t>4</a:t>
            </a:r>
            <a:r>
              <a:rPr b="1" i="0" lang="en-US" sz="6600" u="none" cap="none" strike="noStrike">
                <a:solidFill>
                  <a:srgbClr val="000000"/>
                </a:solidFill>
                <a:latin typeface="Calibri"/>
                <a:ea typeface="Calibri"/>
                <a:cs typeface="Calibri"/>
                <a:sym typeface="Calibri"/>
              </a:rPr>
              <a:t> x </a:t>
            </a:r>
            <a:r>
              <a:rPr b="1" i="0" lang="en-US" sz="6600" u="none" cap="none" strike="noStrike">
                <a:solidFill>
                  <a:srgbClr val="00B050"/>
                </a:solidFill>
                <a:latin typeface="Calibri"/>
                <a:ea typeface="Calibri"/>
                <a:cs typeface="Calibri"/>
                <a:sym typeface="Calibri"/>
              </a:rPr>
              <a:t>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500"/>
                                        <p:tgtEl>
                                          <p:spTgt spid="1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4"/>
                                        </p:tgtEl>
                                      </p:cBhvr>
                                    </p:animEffect>
                                    <p:set>
                                      <p:cBhvr>
                                        <p:cTn dur="1" fill="hold">
                                          <p:stCondLst>
                                            <p:cond delay="500"/>
                                          </p:stCondLst>
                                        </p:cTn>
                                        <p:tgtEl>
                                          <p:spTgt spid="124"/>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7"/>
          <p:cNvSpPr/>
          <p:nvPr/>
        </p:nvSpPr>
        <p:spPr>
          <a:xfrm>
            <a:off x="2456597" y="422300"/>
            <a:ext cx="4569573" cy="1316100"/>
          </a:xfrm>
          <a:prstGeom prst="roundRect">
            <a:avLst>
              <a:gd fmla="val 16667" name="adj"/>
            </a:avLst>
          </a:prstGeom>
          <a:solidFill>
            <a:srgbClr val="FFFFFF"/>
          </a:solidFill>
          <a:ln cap="flat" cmpd="sng" w="76200">
            <a:solidFill>
              <a:srgbClr val="24BCB5"/>
            </a:solidFill>
            <a:prstDash val="dashDot"/>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1" i="0" lang="en-US" sz="3200" u="none" cap="none" strike="noStrike">
                <a:solidFill>
                  <a:srgbClr val="0070C0"/>
                </a:solidFill>
                <a:latin typeface="Calibri"/>
                <a:ea typeface="Calibri"/>
                <a:cs typeface="Calibri"/>
                <a:sym typeface="Calibri"/>
              </a:rPr>
              <a:t>What is the equal groups strategy?</a:t>
            </a:r>
            <a:endParaRPr b="0" i="0" sz="3200" u="none" cap="none" strike="noStrike">
              <a:solidFill>
                <a:srgbClr val="0070C0"/>
              </a:solidFill>
              <a:latin typeface="Calibri"/>
              <a:ea typeface="Calibri"/>
              <a:cs typeface="Calibri"/>
              <a:sym typeface="Calibri"/>
            </a:endParaRPr>
          </a:p>
        </p:txBody>
      </p:sp>
      <p:pic>
        <p:nvPicPr>
          <p:cNvPr descr="C:\Users\Snezana Calovska\Desktop\MathTeacherCoach (1).png" id="148" name="Google Shape;148;p17"/>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149" name="Google Shape;149;p17"/>
          <p:cNvSpPr/>
          <p:nvPr/>
        </p:nvSpPr>
        <p:spPr>
          <a:xfrm>
            <a:off x="363408" y="1887354"/>
            <a:ext cx="7223452" cy="622222"/>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Count all the dots placed in all the groups:</a:t>
            </a:r>
            <a:endParaRPr b="0" i="0" sz="1800" u="none" cap="none" strike="noStrike">
              <a:solidFill>
                <a:srgbClr val="000000"/>
              </a:solidFill>
              <a:latin typeface="Arial"/>
              <a:ea typeface="Arial"/>
              <a:cs typeface="Arial"/>
              <a:sym typeface="Arial"/>
            </a:endParaRPr>
          </a:p>
        </p:txBody>
      </p:sp>
      <p:sp>
        <p:nvSpPr>
          <p:cNvPr id="150" name="Google Shape;150;p17"/>
          <p:cNvSpPr/>
          <p:nvPr/>
        </p:nvSpPr>
        <p:spPr>
          <a:xfrm>
            <a:off x="668209"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1" name="Google Shape;151;p17"/>
          <p:cNvSpPr/>
          <p:nvPr/>
        </p:nvSpPr>
        <p:spPr>
          <a:xfrm>
            <a:off x="3460134"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2" name="Google Shape;152;p17"/>
          <p:cNvSpPr/>
          <p:nvPr/>
        </p:nvSpPr>
        <p:spPr>
          <a:xfrm>
            <a:off x="6424240"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3" name="Google Shape;153;p17"/>
          <p:cNvSpPr/>
          <p:nvPr/>
        </p:nvSpPr>
        <p:spPr>
          <a:xfrm>
            <a:off x="9216165" y="2658530"/>
            <a:ext cx="2376138" cy="2405839"/>
          </a:xfrm>
          <a:prstGeom prst="ellipse">
            <a:avLst/>
          </a:prstGeom>
          <a:solidFill>
            <a:schemeClr val="lt1"/>
          </a:solidFill>
          <a:ln cap="flat" cmpd="sng" w="762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154" name="Google Shape;154;p17"/>
          <p:cNvGrpSpPr/>
          <p:nvPr/>
        </p:nvGrpSpPr>
        <p:grpSpPr>
          <a:xfrm>
            <a:off x="859315" y="3466380"/>
            <a:ext cx="10553455" cy="595699"/>
            <a:chOff x="859315" y="3466380"/>
            <a:chExt cx="10553455" cy="595699"/>
          </a:xfrm>
        </p:grpSpPr>
        <p:sp>
          <p:nvSpPr>
            <p:cNvPr id="155" name="Google Shape;155;p17"/>
            <p:cNvSpPr/>
            <p:nvPr/>
          </p:nvSpPr>
          <p:spPr>
            <a:xfrm>
              <a:off x="859315" y="3529857"/>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6" name="Google Shape;156;p17"/>
            <p:cNvSpPr/>
            <p:nvPr/>
          </p:nvSpPr>
          <p:spPr>
            <a:xfrm>
              <a:off x="1555952" y="3517754"/>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7" name="Google Shape;157;p17"/>
            <p:cNvSpPr/>
            <p:nvPr/>
          </p:nvSpPr>
          <p:spPr>
            <a:xfrm>
              <a:off x="2275739" y="3529857"/>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8" name="Google Shape;158;p17"/>
            <p:cNvSpPr/>
            <p:nvPr/>
          </p:nvSpPr>
          <p:spPr>
            <a:xfrm>
              <a:off x="3643745" y="3505544"/>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9" name="Google Shape;159;p17"/>
            <p:cNvSpPr/>
            <p:nvPr/>
          </p:nvSpPr>
          <p:spPr>
            <a:xfrm>
              <a:off x="4363532" y="3493441"/>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0" name="Google Shape;160;p17"/>
            <p:cNvSpPr/>
            <p:nvPr/>
          </p:nvSpPr>
          <p:spPr>
            <a:xfrm>
              <a:off x="5083319" y="3505544"/>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1" name="Google Shape;161;p17"/>
            <p:cNvSpPr/>
            <p:nvPr/>
          </p:nvSpPr>
          <p:spPr>
            <a:xfrm>
              <a:off x="6567638" y="3493441"/>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2" name="Google Shape;162;p17"/>
            <p:cNvSpPr/>
            <p:nvPr/>
          </p:nvSpPr>
          <p:spPr>
            <a:xfrm>
              <a:off x="7287425" y="3481338"/>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3" name="Google Shape;163;p17"/>
            <p:cNvSpPr/>
            <p:nvPr/>
          </p:nvSpPr>
          <p:spPr>
            <a:xfrm>
              <a:off x="8007212" y="3493441"/>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4" name="Google Shape;164;p17"/>
            <p:cNvSpPr/>
            <p:nvPr/>
          </p:nvSpPr>
          <p:spPr>
            <a:xfrm>
              <a:off x="9365196" y="3478483"/>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5" name="Google Shape;165;p17"/>
            <p:cNvSpPr/>
            <p:nvPr/>
          </p:nvSpPr>
          <p:spPr>
            <a:xfrm>
              <a:off x="10084983" y="3466380"/>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6" name="Google Shape;166;p17"/>
            <p:cNvSpPr/>
            <p:nvPr/>
          </p:nvSpPr>
          <p:spPr>
            <a:xfrm>
              <a:off x="10804770" y="3478483"/>
              <a:ext cx="608000" cy="532222"/>
            </a:xfrm>
            <a:prstGeom prst="ellipse">
              <a:avLst/>
            </a:prstGeom>
            <a:solidFill>
              <a:srgbClr val="00B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167" name="Google Shape;167;p17"/>
          <p:cNvSpPr/>
          <p:nvPr/>
        </p:nvSpPr>
        <p:spPr>
          <a:xfrm>
            <a:off x="668209" y="5129761"/>
            <a:ext cx="11318109" cy="1191801"/>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6600" u="none" cap="none" strike="noStrike">
                <a:solidFill>
                  <a:srgbClr val="00B050"/>
                </a:solidFill>
                <a:latin typeface="Calibri"/>
                <a:ea typeface="Calibri"/>
                <a:cs typeface="Calibri"/>
                <a:sym typeface="Calibri"/>
              </a:rPr>
              <a:t>ANSWER: 12</a:t>
            </a:r>
            <a:endParaRPr b="1" i="0" sz="6600" u="none" cap="none" strike="noStrike">
              <a:solidFill>
                <a:srgbClr val="00B050"/>
              </a:solidFill>
              <a:latin typeface="Calibri"/>
              <a:ea typeface="Calibri"/>
              <a:cs typeface="Calibri"/>
              <a:sym typeface="Calibri"/>
            </a:endParaRPr>
          </a:p>
        </p:txBody>
      </p:sp>
      <p:sp>
        <p:nvSpPr>
          <p:cNvPr id="168" name="Google Shape;168;p17"/>
          <p:cNvSpPr/>
          <p:nvPr/>
        </p:nvSpPr>
        <p:spPr>
          <a:xfrm>
            <a:off x="7760670" y="422300"/>
            <a:ext cx="4476383" cy="1260345"/>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6600" u="none" cap="none" strike="noStrike">
                <a:solidFill>
                  <a:srgbClr val="FFC000"/>
                </a:solidFill>
                <a:latin typeface="Calibri"/>
                <a:ea typeface="Calibri"/>
                <a:cs typeface="Calibri"/>
                <a:sym typeface="Calibri"/>
              </a:rPr>
              <a:t>4</a:t>
            </a:r>
            <a:r>
              <a:rPr b="1" i="0" lang="en-US" sz="6600" u="none" cap="none" strike="noStrike">
                <a:solidFill>
                  <a:srgbClr val="000000"/>
                </a:solidFill>
                <a:latin typeface="Calibri"/>
                <a:ea typeface="Calibri"/>
                <a:cs typeface="Calibri"/>
                <a:sym typeface="Calibri"/>
              </a:rPr>
              <a:t> x </a:t>
            </a:r>
            <a:r>
              <a:rPr b="1" i="0" lang="en-US" sz="6600" u="none" cap="none" strike="noStrike">
                <a:solidFill>
                  <a:srgbClr val="00B050"/>
                </a:solidFill>
                <a:latin typeface="Calibri"/>
                <a:ea typeface="Calibri"/>
                <a:cs typeface="Calibri"/>
                <a:sym typeface="Calibri"/>
              </a:rPr>
              <a:t>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49"/>
                                        </p:tgtEl>
                                      </p:cBhvr>
                                    </p:animEffect>
                                    <p:set>
                                      <p:cBhvr>
                                        <p:cTn dur="1" fill="hold">
                                          <p:stCondLst>
                                            <p:cond delay="500"/>
                                          </p:stCondLst>
                                        </p:cTn>
                                        <p:tgtEl>
                                          <p:spTgt spid="14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50"/>
                                        </p:tgtEl>
                                      </p:cBhvr>
                                    </p:animEffect>
                                    <p:set>
                                      <p:cBhvr>
                                        <p:cTn dur="1" fill="hold">
                                          <p:stCondLst>
                                            <p:cond delay="500"/>
                                          </p:stCondLst>
                                        </p:cTn>
                                        <p:tgtEl>
                                          <p:spTgt spid="15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1"/>
                                        </p:tgtEl>
                                      </p:cBhvr>
                                    </p:animEffect>
                                    <p:set>
                                      <p:cBhvr>
                                        <p:cTn dur="1" fill="hold">
                                          <p:stCondLst>
                                            <p:cond delay="500"/>
                                          </p:stCondLst>
                                        </p:cTn>
                                        <p:tgtEl>
                                          <p:spTgt spid="15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2"/>
                                        </p:tgtEl>
                                      </p:cBhvr>
                                    </p:animEffect>
                                    <p:set>
                                      <p:cBhvr>
                                        <p:cTn dur="1" fill="hold">
                                          <p:stCondLst>
                                            <p:cond delay="500"/>
                                          </p:stCondLst>
                                        </p:cTn>
                                        <p:tgtEl>
                                          <p:spTgt spid="15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3"/>
                                        </p:tgtEl>
                                      </p:cBhvr>
                                    </p:animEffect>
                                    <p:set>
                                      <p:cBhvr>
                                        <p:cTn dur="1" fill="hold">
                                          <p:stCondLst>
                                            <p:cond delay="500"/>
                                          </p:stCondLst>
                                        </p:cTn>
                                        <p:tgtEl>
                                          <p:spTgt spid="15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500"/>
                                        <p:tgtEl>
                                          <p:spTgt spid="167">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8abd55b3e4_0_16"/>
          <p:cNvSpPr/>
          <p:nvPr/>
        </p:nvSpPr>
        <p:spPr>
          <a:xfrm>
            <a:off x="3016375" y="367484"/>
            <a:ext cx="6220800" cy="1011600"/>
          </a:xfrm>
          <a:prstGeom prst="plaque">
            <a:avLst>
              <a:gd fmla="val 16667" name="adj"/>
            </a:avLst>
          </a:prstGeom>
          <a:solidFill>
            <a:srgbClr val="FFFFFF"/>
          </a:solidFill>
          <a:ln cap="flat" cmpd="sng" w="57150">
            <a:solidFill>
              <a:srgbClr val="0070C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C:\Users\Snezana Calovska\Desktop\MathTeacherCoach (1).png" id="174" name="Google Shape;174;g8abd55b3e4_0_16"/>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175" name="Google Shape;175;g8abd55b3e4_0_16"/>
          <p:cNvSpPr/>
          <p:nvPr/>
        </p:nvSpPr>
        <p:spPr>
          <a:xfrm>
            <a:off x="3823187" y="562173"/>
            <a:ext cx="4607176" cy="622222"/>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Draw 4 dots in each group</a:t>
            </a:r>
            <a:endParaRPr b="0" i="0" sz="1800" u="none" cap="none" strike="noStrike">
              <a:solidFill>
                <a:srgbClr val="000000"/>
              </a:solidFill>
              <a:latin typeface="Arial"/>
              <a:ea typeface="Arial"/>
              <a:cs typeface="Arial"/>
              <a:sym typeface="Arial"/>
            </a:endParaRPr>
          </a:p>
        </p:txBody>
      </p:sp>
      <p:sp>
        <p:nvSpPr>
          <p:cNvPr id="176" name="Google Shape;176;g8abd55b3e4_0_16"/>
          <p:cNvSpPr/>
          <p:nvPr/>
        </p:nvSpPr>
        <p:spPr>
          <a:xfrm>
            <a:off x="1525711" y="1769641"/>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7" name="Google Shape;177;g8abd55b3e4_0_16"/>
          <p:cNvSpPr/>
          <p:nvPr/>
        </p:nvSpPr>
        <p:spPr>
          <a:xfrm>
            <a:off x="4656945" y="1769641"/>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8" name="Google Shape;178;g8abd55b3e4_0_16"/>
          <p:cNvSpPr/>
          <p:nvPr/>
        </p:nvSpPr>
        <p:spPr>
          <a:xfrm>
            <a:off x="1525711" y="4021884"/>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9" name="Google Shape;179;g8abd55b3e4_0_16"/>
          <p:cNvSpPr/>
          <p:nvPr/>
        </p:nvSpPr>
        <p:spPr>
          <a:xfrm>
            <a:off x="4656945" y="4036097"/>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180" name="Google Shape;180;g8abd55b3e4_0_16"/>
          <p:cNvGrpSpPr/>
          <p:nvPr/>
        </p:nvGrpSpPr>
        <p:grpSpPr>
          <a:xfrm>
            <a:off x="2155632" y="2119522"/>
            <a:ext cx="4542800" cy="3436084"/>
            <a:chOff x="2155632" y="2119522"/>
            <a:chExt cx="4542800" cy="3436084"/>
          </a:xfrm>
        </p:grpSpPr>
        <p:sp>
          <p:nvSpPr>
            <p:cNvPr id="181" name="Google Shape;181;g8abd55b3e4_0_16"/>
            <p:cNvSpPr/>
            <p:nvPr/>
          </p:nvSpPr>
          <p:spPr>
            <a:xfrm>
              <a:off x="2158468"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2" name="Google Shape;182;g8abd55b3e4_0_16"/>
            <p:cNvSpPr/>
            <p:nvPr/>
          </p:nvSpPr>
          <p:spPr>
            <a:xfrm>
              <a:off x="3054568"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3" name="Google Shape;183;g8abd55b3e4_0_16"/>
            <p:cNvSpPr/>
            <p:nvPr/>
          </p:nvSpPr>
          <p:spPr>
            <a:xfrm>
              <a:off x="2155632"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4" name="Google Shape;184;g8abd55b3e4_0_16"/>
            <p:cNvSpPr/>
            <p:nvPr/>
          </p:nvSpPr>
          <p:spPr>
            <a:xfrm>
              <a:off x="3033352"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5" name="Google Shape;185;g8abd55b3e4_0_16"/>
            <p:cNvSpPr/>
            <p:nvPr/>
          </p:nvSpPr>
          <p:spPr>
            <a:xfrm>
              <a:off x="5289702"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6" name="Google Shape;186;g8abd55b3e4_0_16"/>
            <p:cNvSpPr/>
            <p:nvPr/>
          </p:nvSpPr>
          <p:spPr>
            <a:xfrm>
              <a:off x="6185802"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7" name="Google Shape;187;g8abd55b3e4_0_16"/>
            <p:cNvSpPr/>
            <p:nvPr/>
          </p:nvSpPr>
          <p:spPr>
            <a:xfrm>
              <a:off x="5286866"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8" name="Google Shape;188;g8abd55b3e4_0_16"/>
            <p:cNvSpPr/>
            <p:nvPr/>
          </p:nvSpPr>
          <p:spPr>
            <a:xfrm>
              <a:off x="6164586"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9" name="Google Shape;189;g8abd55b3e4_0_16"/>
            <p:cNvSpPr/>
            <p:nvPr/>
          </p:nvSpPr>
          <p:spPr>
            <a:xfrm>
              <a:off x="2158468" y="437176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0" name="Google Shape;190;g8abd55b3e4_0_16"/>
            <p:cNvSpPr/>
            <p:nvPr/>
          </p:nvSpPr>
          <p:spPr>
            <a:xfrm>
              <a:off x="3054568" y="437176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1" name="Google Shape;191;g8abd55b3e4_0_16"/>
            <p:cNvSpPr/>
            <p:nvPr/>
          </p:nvSpPr>
          <p:spPr>
            <a:xfrm>
              <a:off x="2155632" y="498727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2" name="Google Shape;192;g8abd55b3e4_0_16"/>
            <p:cNvSpPr/>
            <p:nvPr/>
          </p:nvSpPr>
          <p:spPr>
            <a:xfrm>
              <a:off x="3033352" y="498727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3" name="Google Shape;193;g8abd55b3e4_0_16"/>
            <p:cNvSpPr/>
            <p:nvPr/>
          </p:nvSpPr>
          <p:spPr>
            <a:xfrm>
              <a:off x="5289702" y="438597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4" name="Google Shape;194;g8abd55b3e4_0_16"/>
            <p:cNvSpPr/>
            <p:nvPr/>
          </p:nvSpPr>
          <p:spPr>
            <a:xfrm>
              <a:off x="6185802" y="438597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5" name="Google Shape;195;g8abd55b3e4_0_16"/>
            <p:cNvSpPr/>
            <p:nvPr/>
          </p:nvSpPr>
          <p:spPr>
            <a:xfrm>
              <a:off x="5286866" y="5001491"/>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6" name="Google Shape;196;g8abd55b3e4_0_16"/>
            <p:cNvSpPr/>
            <p:nvPr/>
          </p:nvSpPr>
          <p:spPr>
            <a:xfrm>
              <a:off x="6164586" y="5001491"/>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197" name="Google Shape;197;g8abd55b3e4_0_16"/>
          <p:cNvSpPr/>
          <p:nvPr/>
        </p:nvSpPr>
        <p:spPr>
          <a:xfrm>
            <a:off x="7862478" y="2795939"/>
            <a:ext cx="3925767" cy="2074414"/>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PRODUCT:</a:t>
            </a:r>
            <a:endParaRPr/>
          </a:p>
          <a:p>
            <a:pPr indent="0" lvl="0" marL="0" marR="0" rtl="0" algn="ctr">
              <a:lnSpc>
                <a:spcPct val="115000"/>
              </a:lnSpc>
              <a:spcBef>
                <a:spcPts val="0"/>
              </a:spcBef>
              <a:spcAft>
                <a:spcPts val="0"/>
              </a:spcAft>
              <a:buNone/>
            </a:pPr>
            <a:r>
              <a:rPr b="1" i="0" lang="en-US" sz="8000" u="none" cap="none" strike="noStrike">
                <a:solidFill>
                  <a:srgbClr val="FF0000"/>
                </a:solidFill>
                <a:latin typeface="Calibri"/>
                <a:ea typeface="Calibri"/>
                <a:cs typeface="Calibri"/>
                <a:sym typeface="Calibri"/>
              </a:rPr>
              <a:t>16</a:t>
            </a:r>
            <a:endParaRPr b="1" i="0" sz="8000" u="none" cap="none" strike="noStrike">
              <a:solidFill>
                <a:srgbClr val="FF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8"/>
          <p:cNvSpPr/>
          <p:nvPr/>
        </p:nvSpPr>
        <p:spPr>
          <a:xfrm>
            <a:off x="3016375" y="367484"/>
            <a:ext cx="6220800" cy="1011600"/>
          </a:xfrm>
          <a:prstGeom prst="plaque">
            <a:avLst>
              <a:gd fmla="val 16667" name="adj"/>
            </a:avLst>
          </a:prstGeom>
          <a:solidFill>
            <a:srgbClr val="FFFFFF"/>
          </a:solidFill>
          <a:ln cap="flat" cmpd="sng" w="57150">
            <a:solidFill>
              <a:srgbClr val="0070C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C:\Users\Snezana Calovska\Desktop\MathTeacherCoach (1).png" id="203" name="Google Shape;203;p18"/>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204" name="Google Shape;204;p18"/>
          <p:cNvSpPr/>
          <p:nvPr/>
        </p:nvSpPr>
        <p:spPr>
          <a:xfrm>
            <a:off x="3823187" y="562173"/>
            <a:ext cx="4607176" cy="658642"/>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Draw 5 dots in each group</a:t>
            </a:r>
            <a:endParaRPr b="0" i="0" sz="1800" u="none" cap="none" strike="noStrike">
              <a:solidFill>
                <a:srgbClr val="000000"/>
              </a:solidFill>
              <a:latin typeface="Arial"/>
              <a:ea typeface="Arial"/>
              <a:cs typeface="Arial"/>
              <a:sym typeface="Arial"/>
            </a:endParaRPr>
          </a:p>
        </p:txBody>
      </p:sp>
      <p:sp>
        <p:nvSpPr>
          <p:cNvPr id="205" name="Google Shape;205;p18"/>
          <p:cNvSpPr/>
          <p:nvPr/>
        </p:nvSpPr>
        <p:spPr>
          <a:xfrm>
            <a:off x="1525711" y="1769641"/>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06" name="Google Shape;206;p18"/>
          <p:cNvSpPr/>
          <p:nvPr/>
        </p:nvSpPr>
        <p:spPr>
          <a:xfrm>
            <a:off x="4656945" y="1769641"/>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07" name="Google Shape;207;p18"/>
          <p:cNvSpPr/>
          <p:nvPr/>
        </p:nvSpPr>
        <p:spPr>
          <a:xfrm>
            <a:off x="3266595" y="4021884"/>
            <a:ext cx="2897991" cy="1902362"/>
          </a:xfrm>
          <a:prstGeom prst="rect">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08" name="Google Shape;208;p18"/>
          <p:cNvSpPr/>
          <p:nvPr/>
        </p:nvSpPr>
        <p:spPr>
          <a:xfrm>
            <a:off x="7862478" y="2795939"/>
            <a:ext cx="3925767" cy="2074414"/>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n-US" sz="3200" u="none" cap="none" strike="noStrike">
                <a:solidFill>
                  <a:srgbClr val="000000"/>
                </a:solidFill>
                <a:latin typeface="Calibri"/>
                <a:ea typeface="Calibri"/>
                <a:cs typeface="Calibri"/>
                <a:sym typeface="Calibri"/>
              </a:rPr>
              <a:t>PRODUCT:</a:t>
            </a:r>
            <a:endParaRPr/>
          </a:p>
          <a:p>
            <a:pPr indent="0" lvl="0" marL="0" marR="0" rtl="0" algn="ctr">
              <a:lnSpc>
                <a:spcPct val="115000"/>
              </a:lnSpc>
              <a:spcBef>
                <a:spcPts val="0"/>
              </a:spcBef>
              <a:spcAft>
                <a:spcPts val="0"/>
              </a:spcAft>
              <a:buNone/>
            </a:pPr>
            <a:r>
              <a:rPr b="1" i="0" lang="en-US" sz="8000" u="none" cap="none" strike="noStrike">
                <a:solidFill>
                  <a:srgbClr val="FF0000"/>
                </a:solidFill>
                <a:latin typeface="Calibri"/>
                <a:ea typeface="Calibri"/>
                <a:cs typeface="Calibri"/>
                <a:sym typeface="Calibri"/>
              </a:rPr>
              <a:t>15</a:t>
            </a:r>
            <a:endParaRPr b="1" i="0" sz="8000" u="none" cap="none" strike="noStrike">
              <a:solidFill>
                <a:srgbClr val="FF0000"/>
              </a:solidFill>
              <a:latin typeface="Calibri"/>
              <a:ea typeface="Calibri"/>
              <a:cs typeface="Calibri"/>
              <a:sym typeface="Calibri"/>
            </a:endParaRPr>
          </a:p>
        </p:txBody>
      </p:sp>
      <p:grpSp>
        <p:nvGrpSpPr>
          <p:cNvPr id="209" name="Google Shape;209;p18"/>
          <p:cNvGrpSpPr/>
          <p:nvPr/>
        </p:nvGrpSpPr>
        <p:grpSpPr>
          <a:xfrm>
            <a:off x="2155632" y="2119522"/>
            <a:ext cx="5227367" cy="3366344"/>
            <a:chOff x="2155632" y="2119522"/>
            <a:chExt cx="5227367" cy="3366344"/>
          </a:xfrm>
        </p:grpSpPr>
        <p:grpSp>
          <p:nvGrpSpPr>
            <p:cNvPr id="210" name="Google Shape;210;p18"/>
            <p:cNvGrpSpPr/>
            <p:nvPr/>
          </p:nvGrpSpPr>
          <p:grpSpPr>
            <a:xfrm>
              <a:off x="2155632" y="2119522"/>
              <a:ext cx="4542800" cy="3366344"/>
              <a:chOff x="2155632" y="2119522"/>
              <a:chExt cx="4542800" cy="3366344"/>
            </a:xfrm>
          </p:grpSpPr>
          <p:sp>
            <p:nvSpPr>
              <p:cNvPr id="211" name="Google Shape;211;p18"/>
              <p:cNvSpPr/>
              <p:nvPr/>
            </p:nvSpPr>
            <p:spPr>
              <a:xfrm>
                <a:off x="2158468"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2" name="Google Shape;212;p18"/>
              <p:cNvSpPr/>
              <p:nvPr/>
            </p:nvSpPr>
            <p:spPr>
              <a:xfrm>
                <a:off x="3054568"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3" name="Google Shape;213;p18"/>
              <p:cNvSpPr/>
              <p:nvPr/>
            </p:nvSpPr>
            <p:spPr>
              <a:xfrm>
                <a:off x="2155632"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4" name="Google Shape;214;p18"/>
              <p:cNvSpPr/>
              <p:nvPr/>
            </p:nvSpPr>
            <p:spPr>
              <a:xfrm>
                <a:off x="3033352"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5" name="Google Shape;215;p18"/>
              <p:cNvSpPr/>
              <p:nvPr/>
            </p:nvSpPr>
            <p:spPr>
              <a:xfrm>
                <a:off x="5289702"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6" name="Google Shape;216;p18"/>
              <p:cNvSpPr/>
              <p:nvPr/>
            </p:nvSpPr>
            <p:spPr>
              <a:xfrm>
                <a:off x="6185802" y="2119522"/>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7" name="Google Shape;217;p18"/>
              <p:cNvSpPr/>
              <p:nvPr/>
            </p:nvSpPr>
            <p:spPr>
              <a:xfrm>
                <a:off x="5286866"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8" name="Google Shape;218;p18"/>
              <p:cNvSpPr/>
              <p:nvPr/>
            </p:nvSpPr>
            <p:spPr>
              <a:xfrm>
                <a:off x="6164586" y="2735035"/>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9" name="Google Shape;219;p18"/>
              <p:cNvSpPr/>
              <p:nvPr/>
            </p:nvSpPr>
            <p:spPr>
              <a:xfrm>
                <a:off x="3527602" y="431623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20" name="Google Shape;220;p18"/>
              <p:cNvSpPr/>
              <p:nvPr/>
            </p:nvSpPr>
            <p:spPr>
              <a:xfrm>
                <a:off x="4423702" y="431623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21" name="Google Shape;221;p18"/>
              <p:cNvSpPr/>
              <p:nvPr/>
            </p:nvSpPr>
            <p:spPr>
              <a:xfrm>
                <a:off x="3524766" y="4931751"/>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22" name="Google Shape;222;p18"/>
              <p:cNvSpPr/>
              <p:nvPr/>
            </p:nvSpPr>
            <p:spPr>
              <a:xfrm>
                <a:off x="4402486" y="4931751"/>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
          <p:nvSpPr>
            <p:cNvPr id="223" name="Google Shape;223;p18"/>
            <p:cNvSpPr/>
            <p:nvPr/>
          </p:nvSpPr>
          <p:spPr>
            <a:xfrm>
              <a:off x="3676253" y="2423426"/>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24" name="Google Shape;224;p18"/>
            <p:cNvSpPr/>
            <p:nvPr/>
          </p:nvSpPr>
          <p:spPr>
            <a:xfrm>
              <a:off x="6870369" y="2396579"/>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25" name="Google Shape;225;p18"/>
            <p:cNvSpPr/>
            <p:nvPr/>
          </p:nvSpPr>
          <p:spPr>
            <a:xfrm>
              <a:off x="5220559" y="4586848"/>
              <a:ext cx="512630" cy="554115"/>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500"/>
                                        <p:tgtEl>
                                          <p:spTgt spid="2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g8abd55b3e4_0_39"/>
          <p:cNvSpPr txBox="1"/>
          <p:nvPr/>
        </p:nvSpPr>
        <p:spPr>
          <a:xfrm>
            <a:off x="4613575" y="263225"/>
            <a:ext cx="3089700" cy="69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000000"/>
                </a:solidFill>
                <a:latin typeface="Calibri"/>
                <a:ea typeface="Calibri"/>
                <a:cs typeface="Calibri"/>
                <a:sym typeface="Calibri"/>
              </a:rPr>
              <a:t>Time to Think</a:t>
            </a:r>
            <a:endParaRPr b="1" i="0" sz="3600" u="none" cap="none" strike="noStrike">
              <a:solidFill>
                <a:srgbClr val="000000"/>
              </a:solidFill>
              <a:latin typeface="Calibri"/>
              <a:ea typeface="Calibri"/>
              <a:cs typeface="Calibri"/>
              <a:sym typeface="Calibri"/>
            </a:endParaRPr>
          </a:p>
        </p:txBody>
      </p:sp>
      <p:sp>
        <p:nvSpPr>
          <p:cNvPr id="231" name="Google Shape;231;g8abd55b3e4_0_39"/>
          <p:cNvSpPr txBox="1"/>
          <p:nvPr/>
        </p:nvSpPr>
        <p:spPr>
          <a:xfrm>
            <a:off x="1198999" y="1587534"/>
            <a:ext cx="9918852" cy="4215458"/>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342900" lvl="0" marL="342900" marR="0" rtl="0" algn="l">
              <a:lnSpc>
                <a:spcPct val="115000"/>
              </a:lnSpc>
              <a:spcBef>
                <a:spcPts val="0"/>
              </a:spcBef>
              <a:spcAft>
                <a:spcPts val="0"/>
              </a:spcAft>
              <a:buClr>
                <a:srgbClr val="000000"/>
              </a:buClr>
              <a:buSzPts val="2400"/>
              <a:buFont typeface="Arial"/>
              <a:buAutoNum type="arabicPeriod"/>
            </a:pPr>
            <a:r>
              <a:rPr b="1" i="0" lang="en-US" sz="2400" u="none" cap="none" strike="noStrike">
                <a:solidFill>
                  <a:srgbClr val="000000"/>
                </a:solidFill>
                <a:latin typeface="Calibri"/>
                <a:ea typeface="Calibri"/>
                <a:cs typeface="Calibri"/>
                <a:sym typeface="Calibri"/>
              </a:rPr>
              <a:t>How would you read 5 x 7 as equal groups of?</a:t>
            </a:r>
            <a:endParaRPr/>
          </a:p>
          <a:p>
            <a:pPr indent="0" lvl="0" marL="0" marR="0" rtl="0" algn="l">
              <a:lnSpc>
                <a:spcPct val="115000"/>
              </a:lnSpc>
              <a:spcBef>
                <a:spcPts val="0"/>
              </a:spcBef>
              <a:spcAft>
                <a:spcPts val="0"/>
              </a:spcAft>
              <a:buNone/>
            </a:pPr>
            <a:r>
              <a:t/>
            </a:r>
            <a:endParaRPr b="0" i="0" sz="2400" u="none" cap="none" strike="noStrike">
              <a:solidFill>
                <a:srgbClr val="FF0000"/>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2400">
              <a:solidFill>
                <a:srgbClr val="FF0000"/>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2400">
              <a:solidFill>
                <a:srgbClr val="FF0000"/>
              </a:solidFill>
              <a:latin typeface="Calibri"/>
              <a:ea typeface="Calibri"/>
              <a:cs typeface="Calibri"/>
              <a:sym typeface="Calibri"/>
            </a:endParaRPr>
          </a:p>
          <a:p>
            <a:pPr indent="-254000" lvl="0" marL="342900" marR="0" rtl="0" algn="l">
              <a:lnSpc>
                <a:spcPct val="115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None/>
            </a:pPr>
            <a:r>
              <a:rPr b="1" i="0" lang="en-US" sz="2400" u="none" cap="none" strike="noStrike">
                <a:solidFill>
                  <a:srgbClr val="000000"/>
                </a:solidFill>
                <a:latin typeface="Calibri"/>
                <a:ea typeface="Calibri"/>
                <a:cs typeface="Calibri"/>
                <a:sym typeface="Calibri"/>
              </a:rPr>
              <a:t>2. In the expression 6 x 7, how many groups will you make and how many items will be in each group?</a:t>
            </a:r>
            <a:endParaRPr b="1"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0" i="0" sz="1800" u="none" cap="none" strike="noStrike">
              <a:solidFill>
                <a:schemeClr val="dk1"/>
              </a:solidFill>
              <a:latin typeface="Arial"/>
              <a:ea typeface="Arial"/>
              <a:cs typeface="Arial"/>
              <a:sym typeface="Arial"/>
            </a:endParaRPr>
          </a:p>
          <a:p>
            <a:pPr indent="457200" lvl="0" marL="0" marR="0" rtl="0" algn="l">
              <a:lnSpc>
                <a:spcPct val="115000"/>
              </a:lnSpc>
              <a:spcBef>
                <a:spcPts val="0"/>
              </a:spcBef>
              <a:spcAft>
                <a:spcPts val="0"/>
              </a:spcAft>
              <a:buClr>
                <a:schemeClr val="dk1"/>
              </a:buClr>
              <a:buSzPts val="1100"/>
              <a:buFont typeface="Arial"/>
              <a:buNone/>
            </a:pPr>
            <a:r>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232" name="Google Shape;232;g8abd55b3e4_0_39"/>
          <p:cNvSpPr/>
          <p:nvPr/>
        </p:nvSpPr>
        <p:spPr>
          <a:xfrm>
            <a:off x="279325" y="4633625"/>
            <a:ext cx="361500" cy="512700"/>
          </a:xfrm>
          <a:prstGeom prst="chevron">
            <a:avLst>
              <a:gd fmla="val 50000" name="adj"/>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g8abd55b3e4_0_39"/>
          <p:cNvSpPr/>
          <p:nvPr/>
        </p:nvSpPr>
        <p:spPr>
          <a:xfrm>
            <a:off x="279325" y="2566525"/>
            <a:ext cx="361500" cy="512700"/>
          </a:xfrm>
          <a:prstGeom prst="chevron">
            <a:avLst>
              <a:gd fmla="val 50000" name="adj"/>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g8abd55b3e4_0_39"/>
          <p:cNvSpPr txBox="1"/>
          <p:nvPr/>
        </p:nvSpPr>
        <p:spPr>
          <a:xfrm rot="1092710">
            <a:off x="8645722" y="-481"/>
            <a:ext cx="706490" cy="1087768"/>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sp>
        <p:nvSpPr>
          <p:cNvPr id="235" name="Google Shape;235;g8abd55b3e4_0_39"/>
          <p:cNvSpPr txBox="1"/>
          <p:nvPr/>
        </p:nvSpPr>
        <p:spPr>
          <a:xfrm rot="9711906">
            <a:off x="3179567" y="161039"/>
            <a:ext cx="706494" cy="1087584"/>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sp>
        <p:nvSpPr>
          <p:cNvPr id="236" name="Google Shape;236;g8abd55b3e4_0_39"/>
          <p:cNvSpPr txBox="1"/>
          <p:nvPr/>
        </p:nvSpPr>
        <p:spPr>
          <a:xfrm rot="-822348">
            <a:off x="3807174" y="-527"/>
            <a:ext cx="706518" cy="1087863"/>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sp>
        <p:nvSpPr>
          <p:cNvPr id="237" name="Google Shape;237;g8abd55b3e4_0_39"/>
          <p:cNvSpPr txBox="1"/>
          <p:nvPr/>
        </p:nvSpPr>
        <p:spPr>
          <a:xfrm rot="9121232">
            <a:off x="7916990" y="65791"/>
            <a:ext cx="706589" cy="108759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7900"/>
              <a:buFont typeface="Arial"/>
              <a:buNone/>
            </a:pPr>
            <a:r>
              <a:rPr b="1" i="0" lang="en-US" sz="7900" u="none" cap="none" strike="noStrike">
                <a:solidFill>
                  <a:srgbClr val="000000"/>
                </a:solidFill>
                <a:latin typeface="Comfortaa"/>
                <a:ea typeface="Comfortaa"/>
                <a:cs typeface="Comfortaa"/>
                <a:sym typeface="Comfortaa"/>
              </a:rPr>
              <a:t>?</a:t>
            </a:r>
            <a:endParaRPr b="1" i="0" sz="7900" u="none" cap="none" strike="noStrike">
              <a:solidFill>
                <a:srgbClr val="000000"/>
              </a:solidFill>
              <a:latin typeface="Comfortaa"/>
              <a:ea typeface="Comfortaa"/>
              <a:cs typeface="Comfortaa"/>
              <a:sym typeface="Comfortaa"/>
            </a:endParaRPr>
          </a:p>
        </p:txBody>
      </p:sp>
      <p:pic>
        <p:nvPicPr>
          <p:cNvPr descr="C:\Users\Snezana Calovska\Desktop\MathTeacherCoach (1).png" id="238" name="Google Shape;238;g8abd55b3e4_0_39"/>
          <p:cNvPicPr preferRelativeResize="0"/>
          <p:nvPr/>
        </p:nvPicPr>
        <p:blipFill rotWithShape="1">
          <a:blip r:embed="rId3">
            <a:alphaModFix/>
          </a:blip>
          <a:srcRect b="0" l="0" r="0" t="0"/>
          <a:stretch/>
        </p:blipFill>
        <p:spPr>
          <a:xfrm>
            <a:off x="9015797" y="6386954"/>
            <a:ext cx="3030975" cy="325325"/>
          </a:xfrm>
          <a:prstGeom prst="rect">
            <a:avLst/>
          </a:prstGeom>
          <a:noFill/>
          <a:ln>
            <a:noFill/>
          </a:ln>
        </p:spPr>
      </p:pic>
      <p:sp>
        <p:nvSpPr>
          <p:cNvPr id="239" name="Google Shape;239;g8abd55b3e4_0_39"/>
          <p:cNvSpPr txBox="1"/>
          <p:nvPr/>
        </p:nvSpPr>
        <p:spPr>
          <a:xfrm>
            <a:off x="1125150" y="2518175"/>
            <a:ext cx="3557700" cy="978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Font typeface="Arial"/>
              <a:buNone/>
            </a:pPr>
            <a:r>
              <a:rPr lang="en-US" sz="2400">
                <a:solidFill>
                  <a:srgbClr val="FF0000"/>
                </a:solidFill>
                <a:latin typeface="Calibri"/>
                <a:ea typeface="Calibri"/>
                <a:cs typeface="Calibri"/>
                <a:sym typeface="Calibri"/>
              </a:rPr>
              <a:t>I would read it as 5 equal groups of 7.</a:t>
            </a:r>
            <a:r>
              <a:rPr lang="en-US"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p:txBody>
      </p:sp>
      <p:sp>
        <p:nvSpPr>
          <p:cNvPr id="240" name="Google Shape;240;g8abd55b3e4_0_39"/>
          <p:cNvSpPr txBox="1"/>
          <p:nvPr/>
        </p:nvSpPr>
        <p:spPr>
          <a:xfrm>
            <a:off x="1125150" y="4786125"/>
            <a:ext cx="3557700" cy="1403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US" sz="2400">
                <a:solidFill>
                  <a:srgbClr val="FF0000"/>
                </a:solidFill>
                <a:latin typeface="Calibri"/>
                <a:ea typeface="Calibri"/>
                <a:cs typeface="Calibri"/>
                <a:sym typeface="Calibri"/>
              </a:rPr>
              <a:t>There will be 6 groups and 7 items in each group.</a:t>
            </a:r>
            <a:endParaRPr>
              <a:solidFill>
                <a:schemeClr val="dk1"/>
              </a:solidFill>
            </a:endParaRPr>
          </a:p>
          <a:p>
            <a:pPr indent="0" lvl="0" marL="0" rtl="0" algn="l">
              <a:lnSpc>
                <a:spcPct val="115000"/>
              </a:lnSpc>
              <a:spcBef>
                <a:spcPts val="0"/>
              </a:spcBef>
              <a:spcAft>
                <a:spcPts val="0"/>
              </a:spcAft>
              <a:buNone/>
            </a:pPr>
            <a:r>
              <a:t/>
            </a:r>
            <a:endParaRPr sz="2400">
              <a:solidFill>
                <a:srgbClr val="FF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1000"/>
                                        <p:tgtEl>
                                          <p:spTgt spid="2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1000"/>
                                        <p:tgtEl>
                                          <p:spTgt spid="2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2020-06-25T13:58:01Z</dcterms:created>
  <dc:creator>Marisa May</dc:creator>
</cp:coreProperties>
</file>