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3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8B84F-CCE2-4BD5-9657-E5D9A4C9934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89706-1307-49D6-950D-082BBF2E6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0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51" y="2266950"/>
            <a:ext cx="8229600" cy="1102519"/>
          </a:xfrm>
        </p:spPr>
        <p:txBody>
          <a:bodyPr>
            <a:noAutofit/>
          </a:bodyPr>
          <a:lstStyle/>
          <a:p>
            <a:r>
              <a:rPr lang="en-US" dirty="0" smtClean="0"/>
              <a:t>Percent and Rates per 100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1314450"/>
          </a:xfrm>
        </p:spPr>
        <p:txBody>
          <a:bodyPr/>
          <a:lstStyle/>
          <a:p>
            <a:r>
              <a:rPr lang="en-US" dirty="0" smtClean="0"/>
              <a:t>Unit 1 Lesson </a:t>
            </a:r>
            <a:r>
              <a:rPr lang="en-US" dirty="0"/>
              <a:t>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19150"/>
            <a:ext cx="785964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39000" y="4171950"/>
            <a:ext cx="16803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Math 6</a:t>
            </a:r>
          </a:p>
        </p:txBody>
      </p:sp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Percent and Rates per 100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45374" y="514350"/>
                <a:ext cx="8417626" cy="3249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800" b="1" dirty="0">
                    <a:solidFill>
                      <a:srgbClr val="548DD4"/>
                    </a:solidFill>
                    <a:latin typeface="Comic Sans MS"/>
                    <a:ea typeface="Times New Roman"/>
                    <a:cs typeface="Times New Roman"/>
                  </a:rPr>
                  <a:t>Sample Problem 2: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</a:pPr>
                <a:endParaRPr lang="en-US" sz="2800" b="1" dirty="0" smtClean="0">
                  <a:effectLst/>
                  <a:latin typeface="Comic Sans MS"/>
                  <a:ea typeface="Times New Roman"/>
                  <a:cs typeface="Times New Roman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800" b="1" dirty="0" smtClean="0">
                    <a:effectLst/>
                    <a:latin typeface="Comic Sans MS"/>
                    <a:ea typeface="Times New Roman"/>
                    <a:cs typeface="Times New Roman"/>
                  </a:rPr>
                  <a:t>Write </a:t>
                </a:r>
                <a:r>
                  <a:rPr lang="en-US" sz="2800" b="1" dirty="0">
                    <a:effectLst/>
                    <a:latin typeface="Comic Sans MS"/>
                    <a:ea typeface="Times New Roman"/>
                    <a:cs typeface="Times New Roman"/>
                  </a:rPr>
                  <a:t>the following as fractions over 100.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</a:pPr>
                <a:endParaRPr lang="en-US" sz="2800" dirty="0" smtClean="0">
                  <a:effectLst/>
                  <a:latin typeface="Comic Sans MS"/>
                  <a:ea typeface="Times New Roman"/>
                  <a:cs typeface="Times New Roman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800" dirty="0" smtClean="0">
                    <a:effectLst/>
                    <a:latin typeface="Comic Sans MS"/>
                    <a:ea typeface="Times New Roman"/>
                    <a:cs typeface="Times New Roman"/>
                  </a:rPr>
                  <a:t>a</a:t>
                </a:r>
                <a:r>
                  <a:rPr lang="en-US" sz="2800" dirty="0">
                    <a:effectLst/>
                    <a:latin typeface="Comic Sans MS"/>
                    <a:ea typeface="Times New Roman"/>
                    <a:cs typeface="Times New Roman"/>
                  </a:rPr>
                  <a:t>.  25%					b. 67%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800" dirty="0">
                    <a:effectLst/>
                    <a:latin typeface="Comic Sans MS"/>
                    <a:ea typeface="Times New Roman"/>
                    <a:cs typeface="Times New Roman"/>
                  </a:rPr>
                  <a:t>     </a:t>
                </a:r>
                <a:r>
                  <a:rPr lang="en-US" sz="2800" dirty="0">
                    <a:effectLst/>
                    <a:highlight>
                      <a:srgbClr val="FFFF00"/>
                    </a:highlight>
                    <a:latin typeface="Comic Sans MS"/>
                    <a:ea typeface="Times New Roman"/>
                    <a:cs typeface="Times New Roman"/>
                  </a:rPr>
                  <a:t>Solution: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PH" sz="2800" i="1">
                            <a:effectLst/>
                            <a:highlight>
                              <a:srgbClr val="FFFF00"/>
                            </a:highlight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2800" i="1">
                            <a:effectLst/>
                            <a:highlight>
                              <a:srgbClr val="FFFF00"/>
                            </a:highlight>
                            <a:latin typeface="Cambria Math"/>
                            <a:ea typeface="Calibri"/>
                            <a:cs typeface="Times New Roman"/>
                          </a:rPr>
                          <m:t>25</m:t>
                        </m:r>
                      </m:num>
                      <m:den>
                        <m:r>
                          <a:rPr lang="en-US" sz="2800" i="1">
                            <a:effectLst/>
                            <a:highlight>
                              <a:srgbClr val="FFFF00"/>
                            </a:highlight>
                            <a:latin typeface="Cambria Math"/>
                            <a:ea typeface="Calibri"/>
                            <a:cs typeface="Times New Roman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800" dirty="0">
                    <a:effectLst/>
                    <a:latin typeface="Comic Sans MS"/>
                    <a:ea typeface="Times New Roman"/>
                    <a:cs typeface="Times New Roman"/>
                  </a:rPr>
                  <a:t>			    </a:t>
                </a:r>
                <a:r>
                  <a:rPr lang="en-US" sz="2800" dirty="0">
                    <a:effectLst/>
                    <a:highlight>
                      <a:srgbClr val="FFFF00"/>
                    </a:highlight>
                    <a:latin typeface="Comic Sans MS"/>
                    <a:ea typeface="Times New Roman"/>
                    <a:cs typeface="Times New Roman"/>
                  </a:rPr>
                  <a:t>Solution: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PH" sz="2800" i="1">
                            <a:effectLst/>
                            <a:highlight>
                              <a:srgbClr val="FFFF00"/>
                            </a:highlight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2800" i="1">
                            <a:effectLst/>
                            <a:highlight>
                              <a:srgbClr val="FFFF00"/>
                            </a:highlight>
                            <a:latin typeface="Cambria Math"/>
                            <a:ea typeface="Calibri"/>
                            <a:cs typeface="Times New Roman"/>
                          </a:rPr>
                          <m:t>67</m:t>
                        </m:r>
                      </m:num>
                      <m:den>
                        <m:r>
                          <a:rPr lang="en-US" sz="2800" i="1">
                            <a:effectLst/>
                            <a:highlight>
                              <a:srgbClr val="FFFF00"/>
                            </a:highlight>
                            <a:latin typeface="Cambria Math"/>
                            <a:ea typeface="Calibri"/>
                            <a:cs typeface="Times New Roman"/>
                          </a:rPr>
                          <m:t>100</m:t>
                        </m:r>
                      </m:den>
                    </m:f>
                  </m:oMath>
                </a14:m>
                <a:endParaRPr lang="en-PH" sz="2800" dirty="0"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74" y="514350"/>
                <a:ext cx="8417626" cy="3249608"/>
              </a:xfrm>
              <a:prstGeom prst="rect">
                <a:avLst/>
              </a:prstGeom>
              <a:blipFill rotWithShape="1">
                <a:blip r:embed="rId3"/>
                <a:stretch>
                  <a:fillRect l="-1521" t="-1876" b="-1689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266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Percent and Rates per 100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14350"/>
            <a:ext cx="84176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rgbClr val="548DD4"/>
                </a:solidFill>
                <a:latin typeface="Comic Sans MS"/>
                <a:ea typeface="Times New Roman"/>
                <a:cs typeface="Times New Roman"/>
              </a:rPr>
              <a:t>Writing Percent to a Decimal</a:t>
            </a:r>
            <a:r>
              <a:rPr lang="en-US" sz="2800" dirty="0">
                <a:solidFill>
                  <a:srgbClr val="548DD4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548DD4"/>
                </a:solidFill>
                <a:effectLst/>
                <a:latin typeface="Comic Sans MS"/>
                <a:ea typeface="Times New Roman"/>
                <a:cs typeface="Times New Roman"/>
              </a:rPr>
              <a:t>(to the hundredths place)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endParaRPr lang="en-US" sz="2800" dirty="0" smtClean="0">
              <a:effectLst/>
              <a:latin typeface="Comic Sans MS"/>
              <a:ea typeface="Times New Roman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There 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are a number of ways to express percent to decimals.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1100" dirty="0">
                <a:solidFill>
                  <a:srgbClr val="E36C0A"/>
                </a:solidFill>
                <a:effectLst/>
                <a:latin typeface="Comic Sans MS"/>
                <a:ea typeface="Times New Roman"/>
                <a:cs typeface="Times New Roman"/>
              </a:rPr>
              <a:t> </a:t>
            </a:r>
            <a:endParaRPr lang="en-PH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264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Percent and Rates per 100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45373" y="514350"/>
                <a:ext cx="8717981" cy="3966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lvl="0" indent="-514350">
                  <a:spcAft>
                    <a:spcPts val="0"/>
                  </a:spcAft>
                  <a:buAutoNum type="alphaUcPeriod"/>
                </a:pPr>
                <a:r>
                  <a:rPr lang="en-US" sz="2800" b="1" dirty="0" smtClean="0">
                    <a:solidFill>
                      <a:srgbClr val="E36C0A"/>
                    </a:solidFill>
                    <a:effectLst/>
                    <a:latin typeface="Comic Sans MS"/>
                    <a:ea typeface="Times New Roman"/>
                    <a:cs typeface="Times New Roman"/>
                  </a:rPr>
                  <a:t>Dividing </a:t>
                </a:r>
                <a:r>
                  <a:rPr lang="en-US" sz="2800" b="1" dirty="0">
                    <a:solidFill>
                      <a:srgbClr val="E36C0A"/>
                    </a:solidFill>
                    <a:effectLst/>
                    <a:latin typeface="Comic Sans MS"/>
                    <a:ea typeface="Times New Roman"/>
                    <a:cs typeface="Times New Roman"/>
                  </a:rPr>
                  <a:t>by </a:t>
                </a:r>
                <a:r>
                  <a:rPr lang="en-US" sz="2800" b="1" dirty="0" smtClean="0">
                    <a:solidFill>
                      <a:srgbClr val="E36C0A"/>
                    </a:solidFill>
                    <a:effectLst/>
                    <a:latin typeface="Comic Sans MS"/>
                    <a:ea typeface="Times New Roman"/>
                    <a:cs typeface="Times New Roman"/>
                  </a:rPr>
                  <a:t>100</a:t>
                </a:r>
              </a:p>
              <a:p>
                <a:pPr lvl="0">
                  <a:spcAft>
                    <a:spcPts val="0"/>
                  </a:spcAft>
                </a:pPr>
                <a:r>
                  <a:rPr lang="en-US" sz="2600" dirty="0" smtClean="0">
                    <a:effectLst/>
                    <a:latin typeface="Comic Sans MS"/>
                    <a:ea typeface="Times New Roman"/>
                    <a:cs typeface="Times New Roman"/>
                  </a:rPr>
                  <a:t>Step 1: Express </a:t>
                </a:r>
                <a:r>
                  <a:rPr lang="en-US" sz="2600" dirty="0">
                    <a:effectLst/>
                    <a:latin typeface="Comic Sans MS"/>
                    <a:ea typeface="Times New Roman"/>
                    <a:cs typeface="Times New Roman"/>
                  </a:rPr>
                  <a:t>the given percent as a fraction of </a:t>
                </a:r>
                <a:r>
                  <a:rPr lang="en-US" sz="2600" dirty="0" smtClean="0">
                    <a:effectLst/>
                    <a:latin typeface="Comic Sans MS"/>
                    <a:ea typeface="Times New Roman"/>
                    <a:cs typeface="Times New Roman"/>
                  </a:rPr>
                  <a:t>100.</a:t>
                </a:r>
                <a:endParaRPr lang="en-PH" sz="2600" dirty="0">
                  <a:effectLst/>
                  <a:latin typeface="Comic Sans MS"/>
                  <a:ea typeface="Times New Roman"/>
                  <a:cs typeface="Times New Roman"/>
                </a:endParaRPr>
              </a:p>
              <a:p>
                <a:pPr lvl="0">
                  <a:spcAft>
                    <a:spcPts val="0"/>
                  </a:spcAft>
                </a:pPr>
                <a:r>
                  <a:rPr lang="en-US" sz="2600" dirty="0" smtClean="0">
                    <a:effectLst/>
                    <a:latin typeface="Comic Sans MS"/>
                    <a:ea typeface="Times New Roman"/>
                    <a:cs typeface="Times New Roman"/>
                  </a:rPr>
                  <a:t>Step </a:t>
                </a:r>
                <a:r>
                  <a:rPr lang="en-US" sz="2600" dirty="0">
                    <a:effectLst/>
                    <a:latin typeface="Comic Sans MS"/>
                    <a:ea typeface="Times New Roman"/>
                    <a:cs typeface="Times New Roman"/>
                  </a:rPr>
                  <a:t>2: </a:t>
                </a:r>
                <a:r>
                  <a:rPr lang="en-US" sz="2600" dirty="0" smtClean="0">
                    <a:effectLst/>
                    <a:latin typeface="Comic Sans MS"/>
                    <a:ea typeface="Times New Roman"/>
                    <a:cs typeface="Times New Roman"/>
                  </a:rPr>
                  <a:t>Divide </a:t>
                </a:r>
                <a:r>
                  <a:rPr lang="en-US" sz="2600" dirty="0">
                    <a:effectLst/>
                    <a:latin typeface="Comic Sans MS"/>
                    <a:ea typeface="Times New Roman"/>
                    <a:cs typeface="Times New Roman"/>
                  </a:rPr>
                  <a:t>the resulting fraction.</a:t>
                </a:r>
                <a:endParaRPr lang="en-PH" sz="26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</a:pPr>
                <a:endParaRPr lang="en-US" sz="2800" dirty="0" smtClean="0">
                  <a:latin typeface="Comic Sans MS"/>
                  <a:ea typeface="Times New Roman"/>
                  <a:cs typeface="Times New Roman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800" b="1" dirty="0" smtClean="0">
                    <a:effectLst/>
                    <a:latin typeface="Comic Sans MS"/>
                    <a:ea typeface="Times New Roman"/>
                    <a:cs typeface="Times New Roman"/>
                  </a:rPr>
                  <a:t>Example</a:t>
                </a:r>
                <a:r>
                  <a:rPr lang="en-US" sz="2800" b="1" dirty="0">
                    <a:effectLst/>
                    <a:latin typeface="Comic Sans MS"/>
                    <a:ea typeface="Times New Roman"/>
                    <a:cs typeface="Times New Roman"/>
                  </a:rPr>
                  <a:t>: Express 46% in decimal.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800" b="1" dirty="0">
                    <a:effectLst/>
                    <a:latin typeface="Comic Sans MS"/>
                    <a:ea typeface="Times New Roman"/>
                    <a:cs typeface="Times New Roman"/>
                  </a:rPr>
                  <a:t>	</a:t>
                </a:r>
                <a:r>
                  <a:rPr lang="en-US" sz="2800" dirty="0">
                    <a:effectLst/>
                    <a:latin typeface="Comic Sans MS"/>
                    <a:ea typeface="Times New Roman"/>
                    <a:cs typeface="Times New Roman"/>
                  </a:rPr>
                  <a:t>Step 1: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PH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46</m:t>
                        </m:r>
                      </m:num>
                      <m:den>
                        <m:r>
                          <a:rPr lang="en-US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100</m:t>
                        </m:r>
                      </m:den>
                    </m:f>
                  </m:oMath>
                </a14:m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800" dirty="0">
                    <a:effectLst/>
                    <a:latin typeface="Comic Sans MS"/>
                    <a:ea typeface="Times New Roman"/>
                    <a:cs typeface="Times New Roman"/>
                  </a:rPr>
                  <a:t>	Step 2: 0.46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800" dirty="0">
                    <a:effectLst/>
                    <a:latin typeface="Comic Sans MS"/>
                    <a:ea typeface="Times New Roman"/>
                    <a:cs typeface="Times New Roman"/>
                  </a:rPr>
                  <a:t>	46% = 0.46</a:t>
                </a:r>
                <a:endParaRPr lang="en-PH" sz="2800" dirty="0"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73" y="514350"/>
                <a:ext cx="8717981" cy="3966727"/>
              </a:xfrm>
              <a:prstGeom prst="rect">
                <a:avLst/>
              </a:prstGeom>
              <a:blipFill rotWithShape="1">
                <a:blip r:embed="rId3"/>
                <a:stretch>
                  <a:fillRect l="-1818" t="-3379" r="-1399" b="-3379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12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Percent and Rates per 100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3" y="514350"/>
            <a:ext cx="87179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2800" b="1" dirty="0" smtClean="0">
                <a:solidFill>
                  <a:srgbClr val="E36C0A"/>
                </a:solidFill>
                <a:latin typeface="Comic Sans MS"/>
                <a:ea typeface="Times New Roman"/>
                <a:cs typeface="Times New Roman"/>
              </a:rPr>
              <a:t>B. </a:t>
            </a:r>
            <a:r>
              <a:rPr lang="en-US" sz="2800" b="1" dirty="0">
                <a:solidFill>
                  <a:srgbClr val="E36C0A"/>
                </a:solidFill>
                <a:latin typeface="Comic Sans MS"/>
                <a:ea typeface="Times New Roman"/>
                <a:cs typeface="Times New Roman"/>
              </a:rPr>
              <a:t>Move the </a:t>
            </a:r>
            <a:r>
              <a:rPr lang="en-US" sz="2800" b="1" dirty="0" smtClean="0">
                <a:solidFill>
                  <a:srgbClr val="E36C0A"/>
                </a:solidFill>
                <a:latin typeface="Comic Sans MS"/>
                <a:ea typeface="Times New Roman"/>
                <a:cs typeface="Times New Roman"/>
              </a:rPr>
              <a:t>Decimal</a:t>
            </a:r>
            <a:endParaRPr lang="en-PH" sz="2800" dirty="0" smtClean="0">
              <a:ea typeface="Times New Roman"/>
              <a:cs typeface="Times New Roman"/>
            </a:endParaRPr>
          </a:p>
          <a:p>
            <a:pPr lvl="0">
              <a:spcAft>
                <a:spcPts val="0"/>
              </a:spcAft>
            </a:pPr>
            <a:r>
              <a:rPr lang="en-US" sz="2800" dirty="0" smtClean="0">
                <a:latin typeface="Comic Sans MS"/>
                <a:ea typeface="Times New Roman"/>
                <a:cs typeface="Times New Roman"/>
              </a:rPr>
              <a:t>One </a:t>
            </a:r>
            <a:r>
              <a:rPr lang="en-US" sz="2800" dirty="0">
                <a:latin typeface="Comic Sans MS"/>
                <a:ea typeface="Times New Roman"/>
                <a:cs typeface="Times New Roman"/>
              </a:rPr>
              <a:t>of the easiest ways to convert a percent to a decimal is by simply moving it two places to the left!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Comic Sans MS"/>
                <a:ea typeface="Times New Roman"/>
                <a:cs typeface="Times New Roman"/>
              </a:rPr>
              <a:t> </a:t>
            </a:r>
            <a:endParaRPr lang="en-PH" sz="2800" dirty="0">
              <a:ea typeface="Calibri"/>
              <a:cs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9212"/>
            <a:ext cx="582930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79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Percent and Rates per 100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3" y="514350"/>
            <a:ext cx="849382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2800" b="1" dirty="0" smtClean="0">
                <a:solidFill>
                  <a:srgbClr val="E36C0A"/>
                </a:solidFill>
                <a:latin typeface="Comic Sans MS"/>
                <a:ea typeface="Times New Roman"/>
                <a:cs typeface="Times New Roman"/>
              </a:rPr>
              <a:t>C. Multiplying </a:t>
            </a:r>
            <a:r>
              <a:rPr lang="en-US" sz="2800" b="1" dirty="0">
                <a:solidFill>
                  <a:srgbClr val="E36C0A"/>
                </a:solidFill>
                <a:latin typeface="Comic Sans MS"/>
                <a:ea typeface="Times New Roman"/>
                <a:cs typeface="Times New Roman"/>
              </a:rPr>
              <a:t>the Given Percent by </a:t>
            </a:r>
            <a:r>
              <a:rPr lang="en-US" sz="2800" b="1" dirty="0" smtClean="0">
                <a:solidFill>
                  <a:srgbClr val="E36C0A"/>
                </a:solidFill>
                <a:latin typeface="Comic Sans MS"/>
                <a:ea typeface="Times New Roman"/>
                <a:cs typeface="Times New Roman"/>
              </a:rPr>
              <a:t>0.01</a:t>
            </a:r>
            <a:endParaRPr lang="en-PH" sz="2800" dirty="0" smtClean="0">
              <a:ea typeface="Times New Roman"/>
              <a:cs typeface="Times New Roman"/>
            </a:endParaRPr>
          </a:p>
          <a:p>
            <a:pPr lvl="0">
              <a:spcAft>
                <a:spcPts val="0"/>
              </a:spcAft>
            </a:pPr>
            <a:endParaRPr lang="en-PH" sz="2800" b="1" dirty="0">
              <a:latin typeface="Comic Sans MS"/>
              <a:ea typeface="Times New Roman"/>
              <a:cs typeface="Times New Roman"/>
            </a:endParaRPr>
          </a:p>
          <a:p>
            <a:pPr lvl="1"/>
            <a:r>
              <a:rPr lang="en-US" sz="2800" b="1" dirty="0" smtClean="0">
                <a:latin typeface="Comic Sans MS"/>
                <a:ea typeface="Times New Roman"/>
                <a:cs typeface="Times New Roman"/>
              </a:rPr>
              <a:t>Example</a:t>
            </a:r>
            <a:r>
              <a:rPr lang="en-US" sz="2800" b="1" dirty="0">
                <a:latin typeface="Comic Sans MS"/>
                <a:ea typeface="Times New Roman"/>
                <a:cs typeface="Times New Roman"/>
              </a:rPr>
              <a:t>: Express 24% in decimal.</a:t>
            </a:r>
            <a:endParaRPr lang="en-PH" sz="2800" dirty="0">
              <a:ea typeface="Calibri"/>
              <a:cs typeface="Times New Roman"/>
            </a:endParaRPr>
          </a:p>
          <a:p>
            <a:pPr marL="457200">
              <a:spcAft>
                <a:spcPts val="0"/>
              </a:spcAft>
            </a:pPr>
            <a:r>
              <a:rPr lang="en-US" sz="2800" dirty="0">
                <a:latin typeface="Comic Sans MS"/>
                <a:ea typeface="Times New Roman"/>
                <a:cs typeface="Times New Roman"/>
              </a:rPr>
              <a:t>24% x 0.01 = </a:t>
            </a:r>
            <a:r>
              <a:rPr lang="en-US" sz="2800" dirty="0" smtClean="0">
                <a:latin typeface="Comic Sans MS"/>
                <a:ea typeface="Times New Roman"/>
                <a:cs typeface="Times New Roman"/>
              </a:rPr>
              <a:t>0.24</a:t>
            </a:r>
          </a:p>
          <a:p>
            <a:pPr marL="457200">
              <a:spcAft>
                <a:spcPts val="0"/>
              </a:spcAft>
            </a:pPr>
            <a:endParaRPr lang="en-US" sz="2800" dirty="0">
              <a:latin typeface="Comic Sans MS"/>
              <a:ea typeface="Calibri"/>
              <a:cs typeface="Times New Roman"/>
            </a:endParaRPr>
          </a:p>
          <a:p>
            <a:pPr marL="457200">
              <a:spcAft>
                <a:spcPts val="0"/>
              </a:spcAft>
            </a:pPr>
            <a:endParaRPr lang="en-PH" sz="2800" dirty="0" smtClean="0">
              <a:ea typeface="Calibri"/>
              <a:cs typeface="Times New Roman"/>
            </a:endParaRPr>
          </a:p>
          <a:p>
            <a:pPr marL="457200">
              <a:spcAft>
                <a:spcPts val="600"/>
              </a:spcAft>
            </a:pPr>
            <a:r>
              <a:rPr lang="en-US" sz="2800" b="1" dirty="0">
                <a:latin typeface="Comic Sans MS"/>
                <a:ea typeface="Times New Roman"/>
                <a:cs typeface="Times New Roman"/>
              </a:rPr>
              <a:t> </a:t>
            </a:r>
            <a:endParaRPr lang="en-PH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338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Percent and Rates per 100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14350"/>
            <a:ext cx="8417626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Sample Problem 3: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endParaRPr lang="en-US" sz="2800" b="1" dirty="0" smtClean="0">
              <a:latin typeface="Comic Sans MS"/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b="1" dirty="0" smtClean="0">
                <a:latin typeface="Comic Sans MS"/>
                <a:ea typeface="Calibri"/>
                <a:cs typeface="Times New Roman"/>
              </a:rPr>
              <a:t>Express </a:t>
            </a:r>
            <a:r>
              <a:rPr lang="en-US" sz="2800" b="1" dirty="0">
                <a:latin typeface="Comic Sans MS"/>
                <a:ea typeface="Calibri"/>
                <a:cs typeface="Times New Roman"/>
              </a:rPr>
              <a:t>the given percent into decimal 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(to the nearest hundredths).</a:t>
            </a:r>
            <a:endParaRPr lang="en-PH" sz="28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lphaLcPeriod"/>
            </a:pPr>
            <a:endParaRPr lang="en-US" sz="2800" dirty="0" smtClean="0">
              <a:latin typeface="Comic Sans MS"/>
              <a:ea typeface="Calibri"/>
              <a:cs typeface="Times New Roman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lphaLcPeriod"/>
            </a:pPr>
            <a:r>
              <a:rPr lang="en-US" sz="2800" dirty="0" smtClean="0">
                <a:latin typeface="Comic Sans MS"/>
                <a:ea typeface="Calibri"/>
                <a:cs typeface="Times New Roman"/>
              </a:rPr>
              <a:t>33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%	</a:t>
            </a:r>
            <a:r>
              <a:rPr lang="en-US" sz="2800" dirty="0" smtClean="0">
                <a:latin typeface="Comic Sans MS"/>
                <a:ea typeface="Calibri"/>
                <a:cs typeface="Times New Roman"/>
              </a:rPr>
              <a:t>         b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. 51%		</a:t>
            </a:r>
            <a:r>
              <a:rPr lang="en-US" sz="2800" dirty="0" smtClean="0">
                <a:latin typeface="Comic Sans MS"/>
                <a:ea typeface="Calibri"/>
                <a:cs typeface="Times New Roman"/>
              </a:rPr>
              <a:t>c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. 75. </a:t>
            </a:r>
            <a:r>
              <a:rPr lang="en-US" sz="2800" dirty="0" smtClean="0">
                <a:latin typeface="Comic Sans MS"/>
                <a:ea typeface="Calibri"/>
                <a:cs typeface="Times New Roman"/>
              </a:rPr>
              <a:t>6873%</a:t>
            </a:r>
            <a:endParaRPr lang="en-PH" sz="2800" dirty="0" smtClean="0">
              <a:ea typeface="Calibri"/>
              <a:cs typeface="Times New Roman"/>
            </a:endParaRPr>
          </a:p>
          <a:p>
            <a:pPr lvl="0">
              <a:spcAft>
                <a:spcPts val="600"/>
              </a:spcAft>
            </a:pPr>
            <a:r>
              <a:rPr lang="en-US" sz="2800" dirty="0" smtClean="0">
                <a:highlight>
                  <a:srgbClr val="FFFF00"/>
                </a:highlight>
                <a:latin typeface="Comic Sans MS"/>
                <a:ea typeface="Calibri"/>
                <a:cs typeface="Times New Roman"/>
              </a:rPr>
              <a:t>Solution</a:t>
            </a:r>
            <a:r>
              <a:rPr lang="en-US" sz="2800" dirty="0">
                <a:highlight>
                  <a:srgbClr val="FFFF00"/>
                </a:highlight>
                <a:latin typeface="Comic Sans MS"/>
                <a:ea typeface="Calibri"/>
                <a:cs typeface="Times New Roman"/>
              </a:rPr>
              <a:t>: </a:t>
            </a:r>
            <a:r>
              <a:rPr lang="en-US" sz="2800" dirty="0" smtClean="0">
                <a:highlight>
                  <a:srgbClr val="FFFF00"/>
                </a:highlight>
                <a:latin typeface="Comic Sans MS"/>
                <a:ea typeface="Calibri"/>
                <a:cs typeface="Times New Roman"/>
              </a:rPr>
              <a:t>0.33</a:t>
            </a:r>
            <a:r>
              <a:rPr lang="en-US" sz="2800" dirty="0" smtClean="0">
                <a:latin typeface="Comic Sans MS"/>
                <a:ea typeface="Calibri"/>
                <a:cs typeface="Times New Roman"/>
              </a:rPr>
              <a:t>	</a:t>
            </a:r>
            <a:r>
              <a:rPr lang="en-US" sz="2800" dirty="0" smtClean="0">
                <a:highlight>
                  <a:srgbClr val="FFFF00"/>
                </a:highlight>
                <a:latin typeface="Comic Sans MS"/>
                <a:ea typeface="Calibri"/>
                <a:cs typeface="Times New Roman"/>
              </a:rPr>
              <a:t>Solution</a:t>
            </a:r>
            <a:r>
              <a:rPr lang="en-US" sz="2800" dirty="0">
                <a:highlight>
                  <a:srgbClr val="FFFF00"/>
                </a:highlight>
                <a:latin typeface="Comic Sans MS"/>
                <a:ea typeface="Calibri"/>
                <a:cs typeface="Times New Roman"/>
              </a:rPr>
              <a:t>: 0.51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	</a:t>
            </a:r>
            <a:r>
              <a:rPr lang="en-US" sz="2800" dirty="0" smtClean="0">
                <a:highlight>
                  <a:srgbClr val="FFFF00"/>
                </a:highlight>
                <a:latin typeface="Comic Sans MS"/>
                <a:ea typeface="Calibri"/>
                <a:cs typeface="Times New Roman"/>
              </a:rPr>
              <a:t>Solution</a:t>
            </a:r>
            <a:r>
              <a:rPr lang="en-US" sz="2800" dirty="0">
                <a:highlight>
                  <a:srgbClr val="FFFF00"/>
                </a:highlight>
                <a:latin typeface="Comic Sans MS"/>
                <a:ea typeface="Calibri"/>
                <a:cs typeface="Times New Roman"/>
              </a:rPr>
              <a:t>:	0.76</a:t>
            </a:r>
            <a:endParaRPr lang="en-PH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670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Percent and Rates per 100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14350"/>
            <a:ext cx="84176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Finding the Percent of a Given Number</a:t>
            </a:r>
            <a:endParaRPr lang="en-PH" sz="28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To find the percent of a given number follow the steps below: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Step 1:	Change the given percent to decimal.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Step 2:	Multiply the quantities.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 </a:t>
            </a:r>
            <a:endParaRPr lang="en-PH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986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Percent and Rates per 100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14350"/>
            <a:ext cx="769150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600" dirty="0">
                <a:latin typeface="Comic Sans MS"/>
                <a:ea typeface="Calibri"/>
                <a:cs typeface="Times New Roman"/>
              </a:rPr>
              <a:t>Example: What is 20% of 70?</a:t>
            </a:r>
            <a:endParaRPr lang="en-PH" sz="26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600" dirty="0">
                <a:latin typeface="Comic Sans MS"/>
                <a:ea typeface="Calibri"/>
                <a:cs typeface="Times New Roman"/>
              </a:rPr>
              <a:t>Step 1: 20% = 0.20</a:t>
            </a:r>
            <a:endParaRPr lang="en-PH" sz="26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600" dirty="0">
                <a:latin typeface="Comic Sans MS"/>
                <a:ea typeface="Calibri"/>
                <a:cs typeface="Times New Roman"/>
              </a:rPr>
              <a:t>Step 2: (0.20)(70) = 14</a:t>
            </a:r>
            <a:endParaRPr lang="en-PH" sz="2600" dirty="0">
              <a:ea typeface="Calibri"/>
              <a:cs typeface="Times New Roman"/>
            </a:endParaRPr>
          </a:p>
          <a:p>
            <a:pPr indent="457200">
              <a:spcAft>
                <a:spcPts val="600"/>
              </a:spcAft>
              <a:tabLst>
                <a:tab pos="2691765" algn="l"/>
              </a:tabLst>
            </a:pPr>
            <a:r>
              <a:rPr lang="en-US" sz="2600" dirty="0">
                <a:latin typeface="Comic Sans MS"/>
                <a:ea typeface="Calibri"/>
                <a:cs typeface="Times New Roman"/>
              </a:rPr>
              <a:t>     20% of 70 is 14	</a:t>
            </a:r>
            <a:endParaRPr lang="en-PH" sz="26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2691765" algn="l"/>
              </a:tabLst>
            </a:pPr>
            <a:r>
              <a:rPr lang="en-US" sz="2600" dirty="0">
                <a:latin typeface="Comic Sans MS"/>
                <a:ea typeface="Calibri"/>
                <a:cs typeface="Times New Roman"/>
              </a:rPr>
              <a:t> </a:t>
            </a:r>
            <a:endParaRPr lang="en-PH" sz="26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2691765" algn="l"/>
              </a:tabLst>
            </a:pPr>
            <a:r>
              <a:rPr lang="en-US" sz="2600" b="1" dirty="0" smtClean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Sample Problem 4:</a:t>
            </a:r>
            <a:endParaRPr lang="en-PH" sz="2600" dirty="0" smtClean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600" dirty="0" smtClean="0">
                <a:latin typeface="Comic Sans MS"/>
                <a:ea typeface="Calibri"/>
                <a:cs typeface="Times New Roman"/>
              </a:rPr>
              <a:t>What is 15% of 20</a:t>
            </a:r>
            <a:endParaRPr lang="en-PH" sz="2600" dirty="0" smtClean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600" dirty="0" smtClean="0">
                <a:highlight>
                  <a:srgbClr val="FFFF00"/>
                </a:highlight>
                <a:latin typeface="Comic Sans MS"/>
                <a:ea typeface="Calibri"/>
                <a:cs typeface="Times New Roman"/>
              </a:rPr>
              <a:t>Solution: (0.15)(20) = 3</a:t>
            </a:r>
            <a:endParaRPr lang="en-PH" sz="2600" dirty="0" smtClean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600" dirty="0">
                <a:latin typeface="Comic Sans MS"/>
                <a:ea typeface="Calibri"/>
                <a:cs typeface="Times New Roman"/>
              </a:rPr>
              <a:t> </a:t>
            </a:r>
            <a:endParaRPr lang="en-PH" sz="2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747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Percent and Rates per 100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3820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Students will be able to: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 smtClean="0"/>
              <a:t>Define percent.</a:t>
            </a:r>
          </a:p>
          <a:p>
            <a:pPr marL="0" indent="0" algn="ctr">
              <a:buNone/>
            </a:pPr>
            <a:r>
              <a:rPr lang="en-US" sz="2800" dirty="0" smtClean="0"/>
              <a:t>Express quantities as percent.</a:t>
            </a:r>
          </a:p>
          <a:p>
            <a:pPr marL="0" indent="0" algn="ctr">
              <a:buNone/>
            </a:pPr>
            <a:r>
              <a:rPr lang="en-US" sz="2800" dirty="0" smtClean="0"/>
              <a:t>Write percent as fractions.</a:t>
            </a:r>
          </a:p>
          <a:p>
            <a:pPr marL="0" indent="0" algn="ctr">
              <a:buNone/>
            </a:pPr>
            <a:r>
              <a:rPr lang="en-US" sz="2800" dirty="0" smtClean="0"/>
              <a:t>Write percent as decimals.</a:t>
            </a:r>
          </a:p>
          <a:p>
            <a:pPr marL="0" indent="0" algn="ctr">
              <a:buNone/>
            </a:pPr>
            <a:r>
              <a:rPr lang="en-US" sz="2800" dirty="0" smtClean="0"/>
              <a:t>Find the percentage of a number.</a:t>
            </a:r>
            <a:endParaRPr lang="en-US" sz="2800" dirty="0" smtClean="0"/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951" y="4815522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Percent and Rates per 100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9154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Key Vocabulary:</a:t>
            </a:r>
          </a:p>
          <a:p>
            <a:pPr marL="0" indent="0" algn="ctr">
              <a:buNone/>
            </a:pPr>
            <a:r>
              <a:rPr lang="en-US" sz="2400" dirty="0" smtClean="0"/>
              <a:t>Percent</a:t>
            </a:r>
          </a:p>
          <a:p>
            <a:pPr marL="0" indent="0" algn="ctr">
              <a:buNone/>
            </a:pPr>
            <a:r>
              <a:rPr lang="en-US" sz="2400" dirty="0" smtClean="0"/>
              <a:t>Rates per 100</a:t>
            </a:r>
          </a:p>
          <a:p>
            <a:pPr marL="0" indent="0" algn="ctr">
              <a:buNone/>
            </a:pPr>
            <a:r>
              <a:rPr lang="en-US" sz="2400" dirty="0" smtClean="0"/>
              <a:t>Decimal</a:t>
            </a:r>
          </a:p>
          <a:p>
            <a:pPr marL="0" indent="0" algn="ctr">
              <a:buNone/>
            </a:pPr>
            <a:r>
              <a:rPr lang="en-US" sz="2400" dirty="0" smtClean="0"/>
              <a:t>Fraction</a:t>
            </a:r>
          </a:p>
          <a:p>
            <a:pPr marL="0" indent="0" algn="ctr">
              <a:buNone/>
            </a:pPr>
            <a:r>
              <a:rPr lang="en-US" sz="2400" dirty="0" smtClean="0"/>
              <a:t>Ratio</a:t>
            </a:r>
          </a:p>
          <a:p>
            <a:pPr marL="0" indent="0" algn="ctr">
              <a:buNone/>
            </a:pPr>
            <a:endParaRPr lang="en-US" sz="2400" dirty="0" smtClean="0"/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329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Percent and Rates per 100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14350"/>
            <a:ext cx="8417626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Percent and Rates per 100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endParaRPr lang="en-US" sz="2800" b="1" dirty="0" smtClean="0">
              <a:latin typeface="Comic Sans MS"/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b="1" dirty="0" smtClean="0">
                <a:latin typeface="Comic Sans MS"/>
                <a:ea typeface="Calibri"/>
                <a:cs typeface="Times New Roman"/>
              </a:rPr>
              <a:t>Percent</a:t>
            </a:r>
            <a:r>
              <a:rPr lang="en-US" sz="2800" dirty="0" smtClean="0">
                <a:latin typeface="Comic Sans MS"/>
                <a:ea typeface="Calibri"/>
                <a:cs typeface="Times New Roman"/>
              </a:rPr>
              <a:t> 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is defined in many ways, below are some of them:</a:t>
            </a:r>
            <a:endParaRPr lang="en-PH" sz="28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It is a number expressed as a fraction of 100</a:t>
            </a:r>
            <a:endParaRPr lang="en-PH" sz="28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It means parts per 100</a:t>
            </a:r>
            <a:endParaRPr lang="en-PH" sz="28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It is a ratio that tells us “out of 100. </a:t>
            </a:r>
            <a:endParaRPr lang="en-PH" sz="28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600"/>
              </a:spcAft>
              <a:buFont typeface="Symbol"/>
              <a:buChar char=""/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It is a ratio where the second is 100.</a:t>
            </a:r>
            <a:endParaRPr lang="en-PH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094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Percent and Rates per 100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14350"/>
            <a:ext cx="8417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Percent and Rates per </a:t>
            </a:r>
            <a:r>
              <a:rPr lang="en-US" sz="2800" b="1" dirty="0" smtClean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100</a:t>
            </a:r>
            <a:endParaRPr lang="en-PH" sz="2800" dirty="0"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04950"/>
            <a:ext cx="8686800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386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Percent and Rates per 100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65" y="514350"/>
            <a:ext cx="8534401" cy="313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40" y="3486150"/>
            <a:ext cx="57340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627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Percent and Rates per 100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45374" y="514350"/>
                <a:ext cx="8417626" cy="37512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800" b="1" dirty="0">
                    <a:solidFill>
                      <a:srgbClr val="548DD4"/>
                    </a:solidFill>
                    <a:latin typeface="Comic Sans MS"/>
                    <a:ea typeface="Calibri"/>
                    <a:cs typeface="Times New Roman"/>
                  </a:rPr>
                  <a:t>Percent can be expressed in many ways</a:t>
                </a:r>
                <a:r>
                  <a:rPr lang="en-US" sz="2800" b="1" dirty="0" smtClean="0">
                    <a:solidFill>
                      <a:srgbClr val="548DD4"/>
                    </a:solidFill>
                    <a:latin typeface="Comic Sans MS"/>
                    <a:ea typeface="Calibri"/>
                    <a:cs typeface="Times New Roman"/>
                  </a:rPr>
                  <a:t>…</a:t>
                </a:r>
              </a:p>
              <a:p>
                <a:pPr>
                  <a:spcAft>
                    <a:spcPts val="600"/>
                  </a:spcAft>
                </a:pPr>
                <a:endParaRPr lang="en-PH" sz="2800" dirty="0">
                  <a:ea typeface="Calibri"/>
                  <a:cs typeface="Times New Roman"/>
                </a:endParaRPr>
              </a:p>
              <a:p>
                <a:pPr marL="914400" lvl="1" indent="-4572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800" dirty="0">
                    <a:effectLst/>
                    <a:latin typeface="Comic Sans MS"/>
                    <a:ea typeface="Calibri"/>
                    <a:cs typeface="Times New Roman"/>
                  </a:rPr>
                  <a:t>As a fraction: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PH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12</m:t>
                        </m:r>
                      </m:num>
                      <m:den>
                        <m:r>
                          <a:rPr lang="en-US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100</m:t>
                        </m:r>
                      </m:den>
                    </m:f>
                  </m:oMath>
                </a14:m>
                <a:endParaRPr lang="en-PH" sz="2800" dirty="0">
                  <a:ea typeface="Calibri"/>
                  <a:cs typeface="Times New Roman"/>
                </a:endParaRPr>
              </a:p>
              <a:p>
                <a:pPr marL="914400" lvl="1" indent="-4572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800" dirty="0">
                    <a:effectLst/>
                    <a:latin typeface="Comic Sans MS"/>
                    <a:ea typeface="Times New Roman"/>
                    <a:cs typeface="Times New Roman"/>
                  </a:rPr>
                  <a:t>As a ratio: 12:100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 marL="914400" lvl="1" indent="-4572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800" dirty="0">
                    <a:effectLst/>
                    <a:latin typeface="Comic Sans MS"/>
                    <a:ea typeface="Times New Roman"/>
                    <a:cs typeface="Times New Roman"/>
                  </a:rPr>
                  <a:t>As a decimal: 0.12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 marL="914400" lvl="1" indent="-4572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800" dirty="0">
                    <a:effectLst/>
                    <a:latin typeface="Comic Sans MS"/>
                    <a:ea typeface="Times New Roman"/>
                    <a:cs typeface="Times New Roman"/>
                  </a:rPr>
                  <a:t>Using the percent symbol: 12%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</a:pPr>
                <a:endParaRPr lang="en-PH" sz="2800" dirty="0"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74" y="514350"/>
                <a:ext cx="8417626" cy="3751283"/>
              </a:xfrm>
              <a:prstGeom prst="rect">
                <a:avLst/>
              </a:prstGeom>
              <a:blipFill rotWithShape="1">
                <a:blip r:embed="rId3"/>
                <a:stretch>
                  <a:fillRect l="-1521" t="-1623" b="-3571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525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Percent and Rates per 100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14350"/>
            <a:ext cx="8417626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rgbClr val="548DD4"/>
                </a:solidFill>
                <a:latin typeface="Comic Sans MS"/>
                <a:ea typeface="Times New Roman"/>
                <a:cs typeface="Times New Roman"/>
              </a:rPr>
              <a:t>Sample Problem 1</a:t>
            </a:r>
            <a:r>
              <a:rPr lang="en-US" sz="2800" b="1" dirty="0" smtClean="0">
                <a:solidFill>
                  <a:srgbClr val="548DD4"/>
                </a:solidFill>
                <a:latin typeface="Comic Sans MS"/>
                <a:ea typeface="Times New Roman"/>
                <a:cs typeface="Times New Roman"/>
              </a:rPr>
              <a:t>:</a:t>
            </a:r>
          </a:p>
          <a:p>
            <a:pPr>
              <a:spcAft>
                <a:spcPts val="600"/>
              </a:spcAft>
            </a:pP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b="1" dirty="0">
                <a:latin typeface="Comic Sans MS"/>
                <a:ea typeface="Times New Roman"/>
                <a:cs typeface="Times New Roman"/>
              </a:rPr>
              <a:t>Express the following quantities as percent</a:t>
            </a:r>
            <a:r>
              <a:rPr lang="en-US" sz="2800" b="1" dirty="0" smtClean="0">
                <a:latin typeface="Comic Sans MS"/>
                <a:ea typeface="Times New Roman"/>
                <a:cs typeface="Times New Roman"/>
              </a:rPr>
              <a:t>.</a:t>
            </a:r>
          </a:p>
          <a:p>
            <a:pPr>
              <a:spcAft>
                <a:spcPts val="600"/>
              </a:spcAft>
            </a:pP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Comic Sans MS"/>
                <a:ea typeface="Times New Roman"/>
                <a:cs typeface="Times New Roman"/>
              </a:rPr>
              <a:t>a</a:t>
            </a:r>
            <a:r>
              <a:rPr lang="en-US" sz="2800" b="1" dirty="0">
                <a:latin typeface="Comic Sans MS"/>
                <a:ea typeface="Times New Roman"/>
                <a:cs typeface="Times New Roman"/>
              </a:rPr>
              <a:t>. </a:t>
            </a:r>
            <a:r>
              <a:rPr lang="en-US" sz="2800" dirty="0">
                <a:latin typeface="Comic Sans MS"/>
                <a:ea typeface="Times New Roman"/>
                <a:cs typeface="Times New Roman"/>
              </a:rPr>
              <a:t>18 out of 100			b. 35 out of 100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Comic Sans MS"/>
                <a:ea typeface="Times New Roman"/>
                <a:cs typeface="Times New Roman"/>
              </a:rPr>
              <a:t>     </a:t>
            </a:r>
            <a:r>
              <a:rPr lang="en-US" sz="2800" dirty="0"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Solution: 18%</a:t>
            </a:r>
            <a:r>
              <a:rPr lang="en-US" sz="2800" dirty="0">
                <a:latin typeface="Comic Sans MS"/>
                <a:ea typeface="Times New Roman"/>
                <a:cs typeface="Times New Roman"/>
              </a:rPr>
              <a:t>	</a:t>
            </a:r>
            <a:r>
              <a:rPr lang="en-US" sz="2800" dirty="0" smtClean="0">
                <a:latin typeface="Comic Sans MS"/>
                <a:ea typeface="Times New Roman"/>
                <a:cs typeface="Times New Roman"/>
              </a:rPr>
              <a:t>             </a:t>
            </a:r>
            <a:r>
              <a:rPr lang="en-US" sz="2800" dirty="0" smtClean="0"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Solution</a:t>
            </a:r>
            <a:r>
              <a:rPr lang="en-US" sz="2800" dirty="0"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: 35%</a:t>
            </a:r>
            <a:endParaRPr lang="en-PH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77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Percent and Rates per 100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45374" y="514350"/>
                <a:ext cx="8417626" cy="4038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800" b="1" dirty="0">
                    <a:solidFill>
                      <a:srgbClr val="548DD4"/>
                    </a:solidFill>
                    <a:latin typeface="Comic Sans MS"/>
                    <a:ea typeface="Times New Roman"/>
                    <a:cs typeface="Times New Roman"/>
                  </a:rPr>
                  <a:t>Writing Percent as Fractions Over 100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</a:pPr>
                <a:endParaRPr lang="en-US" sz="2800" dirty="0" smtClean="0">
                  <a:effectLst/>
                  <a:latin typeface="Comic Sans MS"/>
                  <a:ea typeface="Times New Roman"/>
                  <a:cs typeface="Times New Roman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800" dirty="0" smtClean="0">
                    <a:effectLst/>
                    <a:latin typeface="Comic Sans MS"/>
                    <a:ea typeface="Times New Roman"/>
                    <a:cs typeface="Times New Roman"/>
                  </a:rPr>
                  <a:t>Expressing </a:t>
                </a:r>
                <a:r>
                  <a:rPr lang="en-US" sz="2800" dirty="0">
                    <a:effectLst/>
                    <a:latin typeface="Comic Sans MS"/>
                    <a:ea typeface="Times New Roman"/>
                    <a:cs typeface="Times New Roman"/>
                  </a:rPr>
                  <a:t>percent as a fraction is very easy! Remember that percent means “part of the whole”. 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 algn="ctr">
                  <a:spcAft>
                    <a:spcPts val="600"/>
                  </a:spcAft>
                </a:pPr>
                <a:endParaRPr lang="en-US" sz="2800" b="1" dirty="0" smtClean="0">
                  <a:effectLst/>
                  <a:latin typeface="Comic Sans MS"/>
                  <a:ea typeface="Times New Roman"/>
                  <a:cs typeface="Times New Roman"/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en-US" sz="2800" b="1" dirty="0" smtClean="0">
                    <a:effectLst/>
                    <a:latin typeface="Comic Sans MS"/>
                    <a:ea typeface="Times New Roman"/>
                    <a:cs typeface="Times New Roman"/>
                  </a:rPr>
                  <a:t>So </a:t>
                </a:r>
                <a:r>
                  <a:rPr lang="en-US" sz="2800" b="1" dirty="0">
                    <a:effectLst/>
                    <a:latin typeface="Comic Sans MS"/>
                    <a:ea typeface="Times New Roman"/>
                    <a:cs typeface="Times New Roman"/>
                  </a:rPr>
                  <a:t>30% expressed as a fraction over 100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PH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𝟑𝟎</m:t>
                        </m:r>
                      </m:num>
                      <m:den>
                        <m:r>
                          <a:rPr lang="en-US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sz="2800" b="1" dirty="0">
                    <a:effectLst/>
                    <a:latin typeface="Comic Sans MS"/>
                    <a:ea typeface="Times New Roman"/>
                    <a:cs typeface="Times New Roman"/>
                  </a:rPr>
                  <a:t> .</a:t>
                </a:r>
                <a:endParaRPr lang="en-PH" sz="2800" dirty="0"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74" y="514350"/>
                <a:ext cx="8417626" cy="4038670"/>
              </a:xfrm>
              <a:prstGeom prst="rect">
                <a:avLst/>
              </a:prstGeom>
              <a:blipFill rotWithShape="1">
                <a:blip r:embed="rId3"/>
                <a:stretch>
                  <a:fillRect l="-1521" t="-1508" r="-1955" b="-1056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441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479</Words>
  <Application>Microsoft Office PowerPoint</Application>
  <PresentationFormat>On-screen Show (16:9)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Percent and Rates per 100</vt:lpstr>
      <vt:lpstr>Percent and Rates per 100</vt:lpstr>
      <vt:lpstr>Percent and Rates per 100</vt:lpstr>
      <vt:lpstr>Percent and Rates per 100</vt:lpstr>
      <vt:lpstr>Percent and Rates per 100</vt:lpstr>
      <vt:lpstr>Percent and Rates per 100</vt:lpstr>
      <vt:lpstr>Percent and Rates per 100</vt:lpstr>
      <vt:lpstr>Percent and Rates per 100</vt:lpstr>
      <vt:lpstr>Percent and Rates per 100</vt:lpstr>
      <vt:lpstr>Percent and Rates per 100</vt:lpstr>
      <vt:lpstr>Percent and Rates per 100</vt:lpstr>
      <vt:lpstr>Percent and Rates per 100</vt:lpstr>
      <vt:lpstr>Percent and Rates per 100</vt:lpstr>
      <vt:lpstr>Percent and Rates per 100</vt:lpstr>
      <vt:lpstr>Percent and Rates per 100</vt:lpstr>
      <vt:lpstr>Percent and Rates per 100</vt:lpstr>
      <vt:lpstr>Percent and Rates per 100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NYL NICART</dc:creator>
  <cp:lastModifiedBy>Aspire 3</cp:lastModifiedBy>
  <cp:revision>176</cp:revision>
  <dcterms:created xsi:type="dcterms:W3CDTF">2016-12-20T05:05:08Z</dcterms:created>
  <dcterms:modified xsi:type="dcterms:W3CDTF">2018-09-05T14:10:39Z</dcterms:modified>
</cp:coreProperties>
</file>